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6" r:id="rId36"/>
    <p:sldId id="290" r:id="rId37"/>
    <p:sldId id="291" r:id="rId38"/>
    <p:sldId id="292" r:id="rId39"/>
    <p:sldId id="293" r:id="rId40"/>
    <p:sldId id="294" r:id="rId41"/>
  </p:sldIdLst>
  <p:sldSz cx="18288000" cy="10287000"/>
  <p:notesSz cx="6858000" cy="9144000"/>
  <p:embeddedFontLst>
    <p:embeddedFont>
      <p:font typeface="Montserrat Light Bold" panose="020B0604020202020204" charset="0"/>
      <p:regular r:id="rId42"/>
    </p:embeddedFont>
    <p:embeddedFont>
      <p:font typeface="Nourd" panose="020B0604020202020204" charset="0"/>
      <p:regular r:id="rId43"/>
    </p:embeddedFont>
    <p:embeddedFont>
      <p:font typeface="Nourd Bold" panose="020B0604020202020204" charset="0"/>
      <p:regular r:id="rId44"/>
    </p:embeddedFont>
    <p:embeddedFont>
      <p:font typeface="Open Sans" panose="020B0606030504020204" pitchFamily="34" charset="0"/>
      <p:regular r:id="rId45"/>
    </p:embeddedFont>
    <p:embeddedFont>
      <p:font typeface="Open Sans Bold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86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gif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gif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losHLP060304/Sprints_Eurofarma/blob/main/Sprint2/DiagramaDeArquitetura.pdf" TargetMode="External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github.com/CarlosHLP060304/Sprints_Eurofarma/blob/main/DocumentoFinalEuroArchi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83036" y="1028700"/>
            <a:ext cx="7804964" cy="8229600"/>
          </a:xfrm>
          <a:custGeom>
            <a:avLst/>
            <a:gdLst/>
            <a:ahLst/>
            <a:cxnLst/>
            <a:rect l="l" t="t" r="r" b="b"/>
            <a:pathLst>
              <a:path w="7804964" h="8229600">
                <a:moveTo>
                  <a:pt x="0" y="0"/>
                </a:moveTo>
                <a:lnTo>
                  <a:pt x="7804964" y="0"/>
                </a:lnTo>
                <a:lnTo>
                  <a:pt x="78049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71" t="-25638" b="-256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811769" y="7155566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3"/>
                </a:lnTo>
                <a:lnTo>
                  <a:pt x="0" y="6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4177786"/>
            <a:ext cx="8508354" cy="17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99"/>
              </a:lnSpc>
            </a:pPr>
            <a:r>
              <a:rPr lang="en-US" sz="12999">
                <a:solidFill>
                  <a:srgbClr val="000000"/>
                </a:solidFill>
                <a:latin typeface="Nourd Bold"/>
              </a:rPr>
              <a:t>Euro Tech</a:t>
            </a:r>
          </a:p>
        </p:txBody>
      </p:sp>
      <p:sp>
        <p:nvSpPr>
          <p:cNvPr id="5" name="Freeform 5"/>
          <p:cNvSpPr/>
          <p:nvPr/>
        </p:nvSpPr>
        <p:spPr>
          <a:xfrm rot="8473615">
            <a:off x="8706142" y="2861252"/>
            <a:ext cx="666165" cy="1347025"/>
          </a:xfrm>
          <a:custGeom>
            <a:avLst/>
            <a:gdLst/>
            <a:ahLst/>
            <a:cxnLst/>
            <a:rect l="l" t="t" r="r" b="b"/>
            <a:pathLst>
              <a:path w="666165" h="1347025">
                <a:moveTo>
                  <a:pt x="0" y="0"/>
                </a:moveTo>
                <a:lnTo>
                  <a:pt x="666166" y="0"/>
                </a:lnTo>
                <a:lnTo>
                  <a:pt x="666166" y="1347025"/>
                </a:lnTo>
                <a:lnTo>
                  <a:pt x="0" y="1347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8700" y="815158"/>
            <a:ext cx="958782" cy="958782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7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9806411" y="99554"/>
            <a:ext cx="10150400" cy="10187446"/>
          </a:xfrm>
          <a:custGeom>
            <a:avLst/>
            <a:gdLst/>
            <a:ahLst/>
            <a:cxnLst/>
            <a:rect l="l" t="t" r="r" b="b"/>
            <a:pathLst>
              <a:path w="10150400" h="10187446">
                <a:moveTo>
                  <a:pt x="0" y="0"/>
                </a:moveTo>
                <a:lnTo>
                  <a:pt x="10150400" y="0"/>
                </a:lnTo>
                <a:lnTo>
                  <a:pt x="10150400" y="10187446"/>
                </a:lnTo>
                <a:lnTo>
                  <a:pt x="0" y="101874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068729" y="971550"/>
            <a:ext cx="3621977" cy="1047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0"/>
              </a:lnSpc>
            </a:pPr>
            <a:r>
              <a:rPr lang="en-US" sz="3014">
                <a:solidFill>
                  <a:srgbClr val="00358E"/>
                </a:solidFill>
                <a:latin typeface="Nourd"/>
              </a:rPr>
              <a:t>EURO TECH</a:t>
            </a:r>
          </a:p>
          <a:p>
            <a:pPr algn="l">
              <a:lnSpc>
                <a:spcPts val="4220"/>
              </a:lnSpc>
              <a:spcBef>
                <a:spcPct val="0"/>
              </a:spcBef>
            </a:pPr>
            <a:endParaRPr lang="en-US" sz="3014">
              <a:solidFill>
                <a:srgbClr val="00358E"/>
              </a:solidFill>
              <a:latin typeface="Nour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1576" y="2515754"/>
            <a:ext cx="14426568" cy="5782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 </a:t>
            </a:r>
          </a:p>
          <a:p>
            <a:pPr algn="l">
              <a:lnSpc>
                <a:spcPts val="3791"/>
              </a:lnSpc>
              <a:spcBef>
                <a:spcPct val="0"/>
              </a:spcBef>
            </a:pPr>
            <a:r>
              <a:rPr lang="en-US" sz="2708">
                <a:solidFill>
                  <a:srgbClr val="000000"/>
                </a:solidFill>
                <a:latin typeface="Open Sans Bold"/>
              </a:rPr>
              <a:t>Interface do Usuário (UI):</a:t>
            </a:r>
          </a:p>
          <a:p>
            <a:pPr algn="l">
              <a:lnSpc>
                <a:spcPts val="3791"/>
              </a:lnSpc>
              <a:spcBef>
                <a:spcPct val="0"/>
              </a:spcBef>
            </a:pPr>
            <a:endParaRPr lang="en-US" sz="2708">
              <a:solidFill>
                <a:srgbClr val="000000"/>
              </a:solidFill>
              <a:latin typeface="Open Sans Bold"/>
            </a:endParaRPr>
          </a:p>
          <a:p>
            <a:pPr marL="584705" lvl="1" indent="-292352" algn="l">
              <a:lnSpc>
                <a:spcPts val="3791"/>
              </a:lnSpc>
              <a:buFont typeface="Arial"/>
              <a:buChar char="•"/>
            </a:pPr>
            <a:r>
              <a:rPr lang="en-US" sz="2708">
                <a:solidFill>
                  <a:srgbClr val="000000"/>
                </a:solidFill>
                <a:latin typeface="Open Sans"/>
              </a:rPr>
              <a:t>Design simples e intuitivo para facilitar a interação com o chatbot.</a:t>
            </a:r>
          </a:p>
          <a:p>
            <a:pPr marL="584705" lvl="1" indent="-292352" algn="l">
              <a:lnSpc>
                <a:spcPts val="3791"/>
              </a:lnSpc>
              <a:buFont typeface="Arial"/>
              <a:buChar char="•"/>
            </a:pPr>
            <a:r>
              <a:rPr lang="en-US" sz="2708">
                <a:solidFill>
                  <a:srgbClr val="000000"/>
                </a:solidFill>
                <a:latin typeface="Open Sans"/>
              </a:rPr>
              <a:t>Layout claro e organizado para apresentar as informações de forma eficiente.</a:t>
            </a:r>
          </a:p>
          <a:p>
            <a:pPr algn="l">
              <a:lnSpc>
                <a:spcPts val="3791"/>
              </a:lnSpc>
            </a:pPr>
            <a:endParaRPr lang="en-US" sz="2708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791"/>
              </a:lnSpc>
            </a:pPr>
            <a:r>
              <a:rPr lang="en-US" sz="2708">
                <a:solidFill>
                  <a:srgbClr val="000000"/>
                </a:solidFill>
                <a:latin typeface="Open Sans Bold"/>
              </a:rPr>
              <a:t>Experiência do Usuário (UX):</a:t>
            </a:r>
          </a:p>
          <a:p>
            <a:pPr algn="l">
              <a:lnSpc>
                <a:spcPts val="3791"/>
              </a:lnSpc>
            </a:pPr>
            <a:endParaRPr lang="en-US" sz="2708">
              <a:solidFill>
                <a:srgbClr val="000000"/>
              </a:solidFill>
              <a:latin typeface="Open Sans Bold"/>
            </a:endParaRPr>
          </a:p>
          <a:p>
            <a:pPr marL="584705" lvl="1" indent="-292352" algn="l">
              <a:lnSpc>
                <a:spcPts val="3791"/>
              </a:lnSpc>
              <a:buFont typeface="Arial"/>
              <a:buChar char="•"/>
            </a:pPr>
            <a:r>
              <a:rPr lang="en-US" sz="2708">
                <a:solidFill>
                  <a:srgbClr val="000000"/>
                </a:solidFill>
                <a:latin typeface="Open Sans"/>
              </a:rPr>
              <a:t>Fluxo de conversa natural e intuitivo.</a:t>
            </a:r>
          </a:p>
          <a:p>
            <a:pPr marL="584705" lvl="1" indent="-292352" algn="l">
              <a:lnSpc>
                <a:spcPts val="3791"/>
              </a:lnSpc>
              <a:buFont typeface="Arial"/>
              <a:buChar char="•"/>
            </a:pPr>
            <a:r>
              <a:rPr lang="en-US" sz="2708">
                <a:solidFill>
                  <a:srgbClr val="000000"/>
                </a:solidFill>
                <a:latin typeface="Open Sans"/>
              </a:rPr>
              <a:t>Feedback claro para todas as ações do usuário.</a:t>
            </a:r>
          </a:p>
          <a:p>
            <a:pPr marL="584705" lvl="1" indent="-292352" algn="l">
              <a:lnSpc>
                <a:spcPts val="3791"/>
              </a:lnSpc>
              <a:buFont typeface="Arial"/>
              <a:buChar char="•"/>
            </a:pPr>
            <a:r>
              <a:rPr lang="en-US" sz="2708">
                <a:solidFill>
                  <a:srgbClr val="000000"/>
                </a:solidFill>
                <a:latin typeface="Open Sans"/>
              </a:rPr>
              <a:t>Tempo de resposta rápido para garantir uma experiência fluida. </a:t>
            </a:r>
          </a:p>
          <a:p>
            <a:pPr algn="l">
              <a:lnSpc>
                <a:spcPts val="3791"/>
              </a:lnSpc>
            </a:pPr>
            <a:endParaRPr lang="en-US" sz="2708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77438" y="474344"/>
            <a:ext cx="5314842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 2. Requisitos de Design:</a:t>
            </a:r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18322" y="2598026"/>
            <a:ext cx="13749972" cy="666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4073"/>
              </a:lnSpc>
              <a:spcBef>
                <a:spcPct val="0"/>
              </a:spcBef>
            </a:pPr>
            <a:r>
              <a:rPr lang="en-US" sz="2909">
                <a:solidFill>
                  <a:srgbClr val="000000"/>
                </a:solidFill>
                <a:latin typeface="Open Sans Bold"/>
              </a:rPr>
              <a:t>Plataforma de Chatbot:</a:t>
            </a:r>
          </a:p>
          <a:p>
            <a:pPr algn="l">
              <a:lnSpc>
                <a:spcPts val="4073"/>
              </a:lnSpc>
              <a:spcBef>
                <a:spcPct val="0"/>
              </a:spcBef>
            </a:pPr>
            <a:endParaRPr lang="en-US" sz="2909">
              <a:solidFill>
                <a:srgbClr val="000000"/>
              </a:solidFill>
              <a:latin typeface="Open Sans Bold"/>
            </a:endParaRPr>
          </a:p>
          <a:p>
            <a:pPr marL="628157" lvl="1" indent="-314079" algn="l">
              <a:lnSpc>
                <a:spcPts val="4073"/>
              </a:lnSpc>
              <a:buFont typeface="Arial"/>
              <a:buChar char="•"/>
            </a:pPr>
            <a:r>
              <a:rPr lang="en-US" sz="2909">
                <a:solidFill>
                  <a:srgbClr val="000000"/>
                </a:solidFill>
                <a:latin typeface="Open Sans"/>
              </a:rPr>
              <a:t>Usaremos o GEMINI para fazer essa aplicação , na qual ela apresenta suporte para leitura e interpretação de arquivos grandes de PDFs.</a:t>
            </a:r>
          </a:p>
          <a:p>
            <a:pPr algn="l">
              <a:lnSpc>
                <a:spcPts val="4073"/>
              </a:lnSpc>
            </a:pPr>
            <a:endParaRPr lang="en-US" sz="2909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000000"/>
                </a:solidFill>
                <a:latin typeface="Open Sans Bold"/>
              </a:rPr>
              <a:t>Modelo de Linguagem:</a:t>
            </a:r>
          </a:p>
          <a:p>
            <a:pPr algn="l">
              <a:lnSpc>
                <a:spcPts val="4073"/>
              </a:lnSpc>
            </a:pPr>
            <a:endParaRPr lang="en-US" sz="2909">
              <a:solidFill>
                <a:srgbClr val="000000"/>
              </a:solidFill>
              <a:latin typeface="Open Sans Bold"/>
            </a:endParaRPr>
          </a:p>
          <a:p>
            <a:pPr marL="628157" lvl="1" indent="-314079" algn="l">
              <a:lnSpc>
                <a:spcPts val="4073"/>
              </a:lnSpc>
              <a:buFont typeface="Arial"/>
              <a:buChar char="•"/>
            </a:pPr>
            <a:r>
              <a:rPr lang="en-US" sz="2909">
                <a:solidFill>
                  <a:srgbClr val="000000"/>
                </a:solidFill>
                <a:latin typeface="Open Sans"/>
              </a:rPr>
              <a:t>Implementar um modelo de linguagem natural (PNL) como para processar linguagem natural e gerar respostas relevantes.</a:t>
            </a:r>
          </a:p>
          <a:p>
            <a:pPr algn="l">
              <a:lnSpc>
                <a:spcPts val="4073"/>
              </a:lnSpc>
              <a:spcBef>
                <a:spcPct val="0"/>
              </a:spcBef>
            </a:pPr>
            <a:endParaRPr lang="en-US" sz="2909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4073"/>
              </a:lnSpc>
              <a:spcBef>
                <a:spcPct val="0"/>
              </a:spcBef>
            </a:pPr>
            <a:endParaRPr lang="en-US" sz="2909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4073"/>
              </a:lnSpc>
            </a:pPr>
            <a:endParaRPr lang="en-US" sz="2909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4" name="Freeform 4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030175" y="441324"/>
            <a:ext cx="752626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 3. Requisitos de Implementações:</a:t>
            </a: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54915" y="1538432"/>
            <a:ext cx="13778170" cy="6484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0"/>
              </a:lnSpc>
            </a:pPr>
            <a:endParaRPr/>
          </a:p>
          <a:p>
            <a:pPr algn="l">
              <a:lnSpc>
                <a:spcPts val="4740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4740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4740"/>
              </a:lnSpc>
              <a:spcBef>
                <a:spcPct val="0"/>
              </a:spcBef>
            </a:pPr>
            <a:r>
              <a:rPr lang="en-US" sz="3385">
                <a:solidFill>
                  <a:srgbClr val="000000"/>
                </a:solidFill>
                <a:latin typeface="Open Sans Bold"/>
              </a:rPr>
              <a:t>Proteção de Dados:</a:t>
            </a:r>
          </a:p>
          <a:p>
            <a:pPr algn="l">
              <a:lnSpc>
                <a:spcPts val="4740"/>
              </a:lnSpc>
              <a:spcBef>
                <a:spcPct val="0"/>
              </a:spcBef>
            </a:pPr>
            <a:endParaRPr lang="en-US" sz="3385">
              <a:solidFill>
                <a:srgbClr val="000000"/>
              </a:solidFill>
              <a:latin typeface="Open Sans Bold"/>
            </a:endParaRPr>
          </a:p>
          <a:p>
            <a:pPr marL="731035" lvl="1" indent="-365518" algn="l">
              <a:lnSpc>
                <a:spcPts val="4740"/>
              </a:lnSpc>
              <a:buFont typeface="Arial"/>
              <a:buChar char="•"/>
            </a:pPr>
            <a:r>
              <a:rPr lang="en-US" sz="3385">
                <a:solidFill>
                  <a:srgbClr val="000000"/>
                </a:solidFill>
                <a:latin typeface="Open Sans"/>
              </a:rPr>
              <a:t>Garantir a segurança dos dados dos PDFs de compliance e das interações com os usuários.</a:t>
            </a:r>
          </a:p>
          <a:p>
            <a:pPr algn="l">
              <a:lnSpc>
                <a:spcPts val="4740"/>
              </a:lnSpc>
            </a:pPr>
            <a:endParaRPr lang="en-US" sz="3385">
              <a:solidFill>
                <a:srgbClr val="000000"/>
              </a:solidFill>
              <a:latin typeface="Open Sans"/>
            </a:endParaRPr>
          </a:p>
          <a:p>
            <a:pPr marL="731035" lvl="1" indent="-365518" algn="l">
              <a:lnSpc>
                <a:spcPts val="4740"/>
              </a:lnSpc>
              <a:buFont typeface="Arial"/>
              <a:buChar char="•"/>
            </a:pPr>
            <a:r>
              <a:rPr lang="en-US" sz="3385">
                <a:solidFill>
                  <a:srgbClr val="000000"/>
                </a:solidFill>
                <a:latin typeface="Open Sans"/>
              </a:rPr>
              <a:t>Implementar medidas de segurança para proteger contra acessos não autorizados e ataques.</a:t>
            </a:r>
          </a:p>
          <a:p>
            <a:pPr algn="l">
              <a:lnSpc>
                <a:spcPts val="4740"/>
              </a:lnSpc>
            </a:pPr>
            <a:endParaRPr lang="en-US" sz="3385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4" name="Freeform 4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784328" y="441324"/>
            <a:ext cx="6017960" cy="182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4. Requisitos de Segurança: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endParaRPr lang="en-US" sz="3499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49806" y="2132787"/>
            <a:ext cx="14388388" cy="712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4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814"/>
              </a:lnSpc>
              <a:spcBef>
                <a:spcPct val="0"/>
              </a:spcBef>
            </a:pPr>
            <a:r>
              <a:rPr lang="en-US" sz="2724">
                <a:solidFill>
                  <a:srgbClr val="000000"/>
                </a:solidFill>
                <a:latin typeface="Open Sans Bold"/>
              </a:rPr>
              <a:t>Testes de PNL:</a:t>
            </a:r>
          </a:p>
          <a:p>
            <a:pPr algn="l">
              <a:lnSpc>
                <a:spcPts val="3814"/>
              </a:lnSpc>
              <a:spcBef>
                <a:spcPct val="0"/>
              </a:spcBef>
            </a:pPr>
            <a:endParaRPr lang="en-US" sz="2724">
              <a:solidFill>
                <a:srgbClr val="000000"/>
              </a:solidFill>
              <a:latin typeface="Open Sans Bold"/>
            </a:endParaRPr>
          </a:p>
          <a:p>
            <a:pPr marL="588309" lvl="1" indent="-294155" algn="l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Open Sans"/>
              </a:rPr>
              <a:t>Testes realizados para verificar a capacidade do chatbot de entender e interpretar linguagem natural.</a:t>
            </a:r>
          </a:p>
          <a:p>
            <a:pPr algn="l">
              <a:lnSpc>
                <a:spcPts val="3814"/>
              </a:lnSpc>
              <a:spcBef>
                <a:spcPct val="0"/>
              </a:spcBef>
            </a:pPr>
            <a:endParaRPr lang="en-US" sz="27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814"/>
              </a:lnSpc>
              <a:spcBef>
                <a:spcPct val="0"/>
              </a:spcBef>
            </a:pPr>
            <a:r>
              <a:rPr lang="en-US" sz="2724">
                <a:solidFill>
                  <a:srgbClr val="000000"/>
                </a:solidFill>
                <a:latin typeface="Open Sans Bold"/>
              </a:rPr>
              <a:t>Testes de Base de Conhecimento:</a:t>
            </a:r>
          </a:p>
          <a:p>
            <a:pPr algn="l">
              <a:lnSpc>
                <a:spcPts val="3814"/>
              </a:lnSpc>
              <a:spcBef>
                <a:spcPct val="0"/>
              </a:spcBef>
            </a:pPr>
            <a:endParaRPr lang="en-US" sz="2724">
              <a:solidFill>
                <a:srgbClr val="000000"/>
              </a:solidFill>
              <a:latin typeface="Open Sans Bold"/>
            </a:endParaRPr>
          </a:p>
          <a:p>
            <a:pPr marL="588309" lvl="1" indent="-294155" algn="l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Open Sans"/>
              </a:rPr>
              <a:t>Testes realizados para verificar se o chatbot está integrado corretamente com os PDFs de compliance e se ele consegue recuperar informações relevantes.</a:t>
            </a:r>
          </a:p>
          <a:p>
            <a:pPr algn="l">
              <a:lnSpc>
                <a:spcPts val="3814"/>
              </a:lnSpc>
              <a:spcBef>
                <a:spcPct val="0"/>
              </a:spcBef>
            </a:pPr>
            <a:endParaRPr lang="en-US" sz="27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814"/>
              </a:lnSpc>
              <a:spcBef>
                <a:spcPct val="0"/>
              </a:spcBef>
            </a:pPr>
            <a:r>
              <a:rPr lang="en-US" sz="2724">
                <a:solidFill>
                  <a:srgbClr val="000000"/>
                </a:solidFill>
                <a:latin typeface="Open Sans Bold"/>
              </a:rPr>
              <a:t>Testes de Fluxo de Conversa:</a:t>
            </a:r>
          </a:p>
          <a:p>
            <a:pPr algn="l">
              <a:lnSpc>
                <a:spcPts val="3814"/>
              </a:lnSpc>
              <a:spcBef>
                <a:spcPct val="0"/>
              </a:spcBef>
            </a:pPr>
            <a:endParaRPr lang="en-US" sz="2724">
              <a:solidFill>
                <a:srgbClr val="000000"/>
              </a:solidFill>
              <a:latin typeface="Open Sans Bold"/>
            </a:endParaRPr>
          </a:p>
          <a:p>
            <a:pPr marL="588309" lvl="1" indent="-294155" algn="l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Open Sans"/>
              </a:rPr>
              <a:t>Testes realizados para verificar se o chatbot está respondendo de forma natural e coerente.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4" name="Freeform 4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335658" y="477920"/>
            <a:ext cx="5616684" cy="182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5. Requisitos de Teste: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endParaRPr lang="en-US" sz="3499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14075" y="4039040"/>
            <a:ext cx="12804725" cy="2094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8"/>
              </a:lnSpc>
            </a:pPr>
            <a:r>
              <a:rPr lang="en-US" sz="6034">
                <a:solidFill>
                  <a:srgbClr val="000000"/>
                </a:solidFill>
                <a:latin typeface="Open Sans Bold"/>
              </a:rPr>
              <a:t>Planejamento de uso do software</a:t>
            </a:r>
          </a:p>
          <a:p>
            <a:pPr algn="ctr">
              <a:lnSpc>
                <a:spcPts val="8448"/>
              </a:lnSpc>
              <a:spcBef>
                <a:spcPct val="0"/>
              </a:spcBef>
            </a:pPr>
            <a:endParaRPr lang="en-US" sz="6034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4395889" y="5327980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8" y="0"/>
                </a:lnTo>
                <a:lnTo>
                  <a:pt x="3214148" y="602653"/>
                </a:lnTo>
                <a:lnTo>
                  <a:pt x="0" y="6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681930" y="5327980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3"/>
                </a:lnTo>
                <a:lnTo>
                  <a:pt x="0" y="6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979353" y="5327980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8" y="0"/>
                </a:lnTo>
                <a:lnTo>
                  <a:pt x="3214148" y="602653"/>
                </a:lnTo>
                <a:lnTo>
                  <a:pt x="0" y="6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99293" y="7291701"/>
            <a:ext cx="3960130" cy="2995299"/>
          </a:xfrm>
          <a:custGeom>
            <a:avLst/>
            <a:gdLst/>
            <a:ahLst/>
            <a:cxnLst/>
            <a:rect l="l" t="t" r="r" b="b"/>
            <a:pathLst>
              <a:path w="3960130" h="2995299">
                <a:moveTo>
                  <a:pt x="0" y="0"/>
                </a:moveTo>
                <a:lnTo>
                  <a:pt x="3960131" y="0"/>
                </a:lnTo>
                <a:lnTo>
                  <a:pt x="3960131" y="2995299"/>
                </a:lnTo>
                <a:lnTo>
                  <a:pt x="0" y="29952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94081" y="971550"/>
            <a:ext cx="7887295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Sistema de Gestão de treinamentos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8992" y="1744099"/>
            <a:ext cx="17610017" cy="890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 Bold"/>
              </a:rPr>
              <a:t>Sobre o sistema 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"/>
              </a:rPr>
              <a:t>O software de gestão de treinamentos será compatível com todos os sistemas operacionais.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endParaRPr lang="en-US" sz="263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 Bold"/>
              </a:rPr>
              <a:t>Ambientes de desenvolvimento</a:t>
            </a:r>
            <a:r>
              <a:rPr lang="en-US" sz="2634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"/>
              </a:rPr>
              <a:t>Os ambientes de desenvolvimento incluirão o Visual Studio Code e o JetBrains IntelliJ IDEA para a codificação, Git para o controle de versão e Docker para a criação de ambientes isolados e consistentes. 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 Bold"/>
              </a:rPr>
              <a:t>Linguagens de Programação</a:t>
            </a:r>
            <a:r>
              <a:rPr lang="en-US" sz="2634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"/>
              </a:rPr>
              <a:t>Serão utilizados as linguagens Java com o framework Spring no backend, e JavaScript no frontend. 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 Bold"/>
              </a:rPr>
              <a:t>Sistema Gerenciador de Banco de Dados</a:t>
            </a:r>
            <a:r>
              <a:rPr lang="en-US" sz="2634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"/>
              </a:rPr>
              <a:t>A fim de construir uma base de dados sólida e escalável, que suporte análises avançadas de dados, escolhemos o Oracle Database como SGBD. 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 Bold"/>
              </a:rPr>
              <a:t>Cloud</a:t>
            </a:r>
            <a:r>
              <a:rPr lang="en-US" sz="2634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"/>
              </a:rPr>
              <a:t>Optamos por hospedar nosso sistema na cloud AWS (Amazon Web Services) por várias razões estratégicas e técnicas que garantem a robustez, a escalabilidade e a eficiência do nosso projeto. </a:t>
            </a:r>
          </a:p>
          <a:p>
            <a:pPr algn="l">
              <a:lnSpc>
                <a:spcPts val="3967"/>
              </a:lnSpc>
              <a:spcBef>
                <a:spcPct val="0"/>
              </a:spcBef>
            </a:pPr>
            <a:endParaRPr lang="en-US" sz="2634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3967"/>
              </a:lnSpc>
              <a:spcBef>
                <a:spcPct val="0"/>
              </a:spcBef>
            </a:pPr>
            <a:endParaRPr lang="en-US" sz="2634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66378" y="441324"/>
            <a:ext cx="1955244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EuroTalk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83188" y="1027870"/>
            <a:ext cx="17804812" cy="92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 Bold"/>
              </a:rPr>
              <a:t>Sobre o sistema </a:t>
            </a: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"/>
              </a:rPr>
              <a:t>O EuroTalk será um ChatBot desenvolvido para responder dúvidas sobre compliance para os funcionários da Eurofarma, podendo ser treinado com as documentações digitais existentes na empresa. O software será compatível com todos os sistemas operacionais. </a:t>
            </a:r>
          </a:p>
          <a:p>
            <a:pPr algn="l">
              <a:lnSpc>
                <a:spcPts val="3390"/>
              </a:lnSpc>
            </a:pPr>
            <a:endParaRPr lang="en-US" sz="2421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 Bold"/>
              </a:rPr>
              <a:t>Ambientes de desenvolvimento </a:t>
            </a: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"/>
              </a:rPr>
              <a:t>Os ambientes de desenvolvimento incluirão o Visual Studio Code para a codificação, Git para o controle de versão e Github para hospedagem do repositório.  </a:t>
            </a: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 Bold"/>
              </a:rPr>
              <a:t>Linguagens de Programação </a:t>
            </a: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"/>
              </a:rPr>
              <a:t>SPela facilidade de integração com Web APIs, será utilizado a linguagem de programação JavaScript no desenvolvimento do ChatBot. </a:t>
            </a: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 Bold"/>
              </a:rPr>
              <a:t>Sistema Gerenciador de Banco de Dados </a:t>
            </a: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"/>
              </a:rPr>
              <a:t>Para persistir as informações das documentações digitais de compliance da Eurofarma, utilizaremos o Oracle Database como SGBD. </a:t>
            </a: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 Bold"/>
              </a:rPr>
              <a:t>Cloud </a:t>
            </a: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"/>
              </a:rPr>
              <a:t>Optamos por hospedar nosso sistema na cloud AWS (Amazon Web Services) por várias razões estratégicas e técnicas que garantem a robustez, a escalabilidade e a eficiência do nosso projeto. </a:t>
            </a:r>
          </a:p>
          <a:p>
            <a:pPr algn="l">
              <a:lnSpc>
                <a:spcPts val="3390"/>
              </a:lnSpc>
            </a:pPr>
            <a:endParaRPr lang="en-US" sz="2421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390"/>
              </a:lnSpc>
              <a:spcBef>
                <a:spcPct val="0"/>
              </a:spcBef>
            </a:pPr>
            <a:endParaRPr lang="en-US" sz="2421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992551" y="9258300"/>
            <a:ext cx="958782" cy="958782"/>
            <a:chOff x="0" y="0"/>
            <a:chExt cx="8909050" cy="8909050"/>
          </a:xfrm>
        </p:grpSpPr>
        <p:sp>
          <p:nvSpPr>
            <p:cNvPr id="5" name="Freeform 5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87957" y="4146384"/>
            <a:ext cx="10112086" cy="2094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8"/>
              </a:lnSpc>
            </a:pPr>
            <a:r>
              <a:rPr lang="en-US" sz="6034">
                <a:solidFill>
                  <a:srgbClr val="000000"/>
                </a:solidFill>
                <a:latin typeface="Open Sans Bold"/>
              </a:rPr>
              <a:t>Apresentação de Interface</a:t>
            </a:r>
          </a:p>
          <a:p>
            <a:pPr algn="ctr">
              <a:lnSpc>
                <a:spcPts val="8448"/>
              </a:lnSpc>
              <a:spcBef>
                <a:spcPct val="0"/>
              </a:spcBef>
            </a:pPr>
            <a:endParaRPr lang="en-US" sz="6034">
              <a:solidFill>
                <a:srgbClr val="000000"/>
              </a:solidFill>
              <a:latin typeface="Open Sans Bold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4" name="Freeform 4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4723451" y="543532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2"/>
                </a:lnTo>
                <a:lnTo>
                  <a:pt x="0" y="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009493" y="543532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8" y="0"/>
                </a:lnTo>
                <a:lnTo>
                  <a:pt x="3214148" y="602652"/>
                </a:lnTo>
                <a:lnTo>
                  <a:pt x="0" y="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306915" y="543532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2"/>
                </a:lnTo>
                <a:lnTo>
                  <a:pt x="0" y="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229984" y="6037977"/>
            <a:ext cx="5370333" cy="45916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6046552" y="5943408"/>
            <a:ext cx="5615732" cy="4114800"/>
          </a:xfrm>
          <a:custGeom>
            <a:avLst/>
            <a:gdLst/>
            <a:ahLst/>
            <a:cxnLst/>
            <a:rect l="l" t="t" r="r" b="b"/>
            <a:pathLst>
              <a:path w="5615732" h="4114800">
                <a:moveTo>
                  <a:pt x="0" y="0"/>
                </a:moveTo>
                <a:lnTo>
                  <a:pt x="5615732" y="0"/>
                </a:lnTo>
                <a:lnTo>
                  <a:pt x="5615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366990" y="3615689"/>
            <a:ext cx="10974857" cy="1527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000000"/>
                </a:solidFill>
                <a:latin typeface="Open Sans Bold"/>
              </a:rPr>
              <a:t>Projeto 1: 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Open Sans Bold"/>
              </a:rPr>
              <a:t>Aplicação de Controle de Presença em Treinamentos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841404"/>
            <a:ext cx="4792786" cy="6099347"/>
          </a:xfrm>
          <a:custGeom>
            <a:avLst/>
            <a:gdLst/>
            <a:ahLst/>
            <a:cxnLst/>
            <a:rect l="l" t="t" r="r" b="b"/>
            <a:pathLst>
              <a:path w="4792786" h="6099347">
                <a:moveTo>
                  <a:pt x="0" y="0"/>
                </a:moveTo>
                <a:lnTo>
                  <a:pt x="4792786" y="0"/>
                </a:lnTo>
                <a:lnTo>
                  <a:pt x="4792786" y="6099347"/>
                </a:lnTo>
                <a:lnTo>
                  <a:pt x="0" y="60993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6936726"/>
            <a:ext cx="4792786" cy="2508870"/>
          </a:xfrm>
          <a:custGeom>
            <a:avLst/>
            <a:gdLst/>
            <a:ahLst/>
            <a:cxnLst/>
            <a:rect l="l" t="t" r="r" b="b"/>
            <a:pathLst>
              <a:path w="4792786" h="2508870">
                <a:moveTo>
                  <a:pt x="0" y="0"/>
                </a:moveTo>
                <a:lnTo>
                  <a:pt x="4792786" y="0"/>
                </a:lnTo>
                <a:lnTo>
                  <a:pt x="4792786" y="2508870"/>
                </a:lnTo>
                <a:lnTo>
                  <a:pt x="0" y="2508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63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007602" y="1382334"/>
            <a:ext cx="6081806" cy="2951171"/>
          </a:xfrm>
          <a:custGeom>
            <a:avLst/>
            <a:gdLst/>
            <a:ahLst/>
            <a:cxnLst/>
            <a:rect l="l" t="t" r="r" b="b"/>
            <a:pathLst>
              <a:path w="6081806" h="2951171">
                <a:moveTo>
                  <a:pt x="0" y="0"/>
                </a:moveTo>
                <a:lnTo>
                  <a:pt x="6081805" y="0"/>
                </a:lnTo>
                <a:lnTo>
                  <a:pt x="6081805" y="2951171"/>
                </a:lnTo>
                <a:lnTo>
                  <a:pt x="0" y="29511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254240" y="618215"/>
            <a:ext cx="5540899" cy="6545726"/>
          </a:xfrm>
          <a:custGeom>
            <a:avLst/>
            <a:gdLst/>
            <a:ahLst/>
            <a:cxnLst/>
            <a:rect l="l" t="t" r="r" b="b"/>
            <a:pathLst>
              <a:path w="5540899" h="6545726">
                <a:moveTo>
                  <a:pt x="0" y="0"/>
                </a:moveTo>
                <a:lnTo>
                  <a:pt x="5540899" y="0"/>
                </a:lnTo>
                <a:lnTo>
                  <a:pt x="5540899" y="6545726"/>
                </a:lnTo>
                <a:lnTo>
                  <a:pt x="0" y="6545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254240" y="7163941"/>
            <a:ext cx="5540899" cy="2956945"/>
          </a:xfrm>
          <a:custGeom>
            <a:avLst/>
            <a:gdLst/>
            <a:ahLst/>
            <a:cxnLst/>
            <a:rect l="l" t="t" r="r" b="b"/>
            <a:pathLst>
              <a:path w="5540899" h="2956945">
                <a:moveTo>
                  <a:pt x="0" y="0"/>
                </a:moveTo>
                <a:lnTo>
                  <a:pt x="5540899" y="0"/>
                </a:lnTo>
                <a:lnTo>
                  <a:pt x="5540899" y="2956944"/>
                </a:lnTo>
                <a:lnTo>
                  <a:pt x="0" y="29569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760" t="-3307" b="-48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090789" y="136993"/>
            <a:ext cx="5556565" cy="481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Site de Cadastro( Desktop Web)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7208753" y="218536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8" y="0"/>
                </a:lnTo>
                <a:lnTo>
                  <a:pt x="3214148" y="602652"/>
                </a:lnTo>
                <a:lnTo>
                  <a:pt x="0" y="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428509" y="382737"/>
            <a:ext cx="487508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Sumario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13678" y="3395324"/>
            <a:ext cx="13460645" cy="5704102"/>
            <a:chOff x="0" y="0"/>
            <a:chExt cx="17947526" cy="7605469"/>
          </a:xfrm>
        </p:grpSpPr>
        <p:sp>
          <p:nvSpPr>
            <p:cNvPr id="9" name="TextBox 9"/>
            <p:cNvSpPr txBox="1"/>
            <p:nvPr/>
          </p:nvSpPr>
          <p:spPr>
            <a:xfrm>
              <a:off x="21687" y="1467892"/>
              <a:ext cx="13062530" cy="6137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463" lvl="1" indent="-291232" algn="l">
                <a:lnSpc>
                  <a:spcPts val="5125"/>
                </a:lnSpc>
                <a:buFont typeface="Arial"/>
                <a:buChar char="•"/>
              </a:pPr>
              <a:r>
                <a:rPr lang="en-US" sz="2697" spc="431">
                  <a:solidFill>
                    <a:srgbClr val="000000"/>
                  </a:solidFill>
                  <a:latin typeface="Montserrat Light Bold"/>
                </a:rPr>
                <a:t>Lista de requisitos dos projetos</a:t>
              </a:r>
            </a:p>
            <a:p>
              <a:pPr marL="595599" lvl="1" indent="-297799" algn="l">
                <a:lnSpc>
                  <a:spcPts val="5241"/>
                </a:lnSpc>
                <a:buFont typeface="Arial"/>
                <a:buChar char="•"/>
              </a:pPr>
              <a:r>
                <a:rPr lang="en-US" sz="2758" spc="441">
                  <a:solidFill>
                    <a:srgbClr val="000000"/>
                  </a:solidFill>
                  <a:latin typeface="Montserrat Light Bold"/>
                </a:rPr>
                <a:t>Planejamento do uso de Software</a:t>
              </a:r>
            </a:p>
            <a:p>
              <a:pPr marL="595599" lvl="1" indent="-297799" algn="l">
                <a:lnSpc>
                  <a:spcPts val="5241"/>
                </a:lnSpc>
                <a:buFont typeface="Arial"/>
                <a:buChar char="•"/>
              </a:pPr>
              <a:r>
                <a:rPr lang="en-US" sz="2758" spc="441">
                  <a:solidFill>
                    <a:srgbClr val="000000"/>
                  </a:solidFill>
                  <a:latin typeface="Montserrat Light Bold"/>
                </a:rPr>
                <a:t>Apresentação de Interface</a:t>
              </a:r>
            </a:p>
            <a:p>
              <a:pPr marL="595599" lvl="1" indent="-297799" algn="l">
                <a:lnSpc>
                  <a:spcPts val="5241"/>
                </a:lnSpc>
                <a:buFont typeface="Arial"/>
                <a:buChar char="•"/>
              </a:pPr>
              <a:r>
                <a:rPr lang="en-US" sz="2758" spc="441">
                  <a:solidFill>
                    <a:srgbClr val="000000"/>
                  </a:solidFill>
                  <a:latin typeface="Montserrat Light Bold"/>
                </a:rPr>
                <a:t>Apresentação de Redes</a:t>
              </a:r>
            </a:p>
            <a:p>
              <a:pPr marL="595599" lvl="1" indent="-297799" algn="l">
                <a:lnSpc>
                  <a:spcPts val="5241"/>
                </a:lnSpc>
                <a:buFont typeface="Arial"/>
                <a:buChar char="•"/>
              </a:pPr>
              <a:r>
                <a:rPr lang="en-US" sz="2758" spc="441">
                  <a:solidFill>
                    <a:srgbClr val="000000"/>
                  </a:solidFill>
                  <a:latin typeface="Montserrat Light Bold"/>
                </a:rPr>
                <a:t>Jornada do Projeto</a:t>
              </a:r>
            </a:p>
            <a:p>
              <a:pPr marL="595599" lvl="1" indent="-297799" algn="l">
                <a:lnSpc>
                  <a:spcPts val="5241"/>
                </a:lnSpc>
                <a:buFont typeface="Arial"/>
                <a:buChar char="•"/>
              </a:pPr>
              <a:r>
                <a:rPr lang="en-US" sz="2758" spc="441">
                  <a:solidFill>
                    <a:srgbClr val="000000"/>
                  </a:solidFill>
                  <a:latin typeface="Montserrat Light Bold"/>
                </a:rPr>
                <a:t>Arquitetura do projeto</a:t>
              </a:r>
            </a:p>
            <a:p>
              <a:pPr algn="l">
                <a:lnSpc>
                  <a:spcPts val="5241"/>
                </a:lnSpc>
              </a:pPr>
              <a:endParaRPr lang="en-US" sz="2758" spc="441">
                <a:solidFill>
                  <a:srgbClr val="000000"/>
                </a:solidFill>
                <a:latin typeface="Montserrat Light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166601" y="1639351"/>
              <a:ext cx="3780925" cy="5769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125"/>
                </a:lnSpc>
              </a:pPr>
              <a:r>
                <a:rPr lang="en-US" sz="2697" spc="431">
                  <a:solidFill>
                    <a:srgbClr val="000000"/>
                  </a:solidFill>
                  <a:latin typeface="Montserrat Light Bold"/>
                </a:rPr>
                <a:t>3 - 13</a:t>
              </a:r>
            </a:p>
            <a:p>
              <a:pPr algn="r">
                <a:lnSpc>
                  <a:spcPts val="5125"/>
                </a:lnSpc>
              </a:pPr>
              <a:r>
                <a:rPr lang="en-US" sz="2697" spc="431">
                  <a:solidFill>
                    <a:srgbClr val="000000"/>
                  </a:solidFill>
                  <a:latin typeface="Montserrat Light Bold"/>
                </a:rPr>
                <a:t>14 - 16</a:t>
              </a:r>
            </a:p>
            <a:p>
              <a:pPr algn="r">
                <a:lnSpc>
                  <a:spcPts val="5125"/>
                </a:lnSpc>
              </a:pPr>
              <a:r>
                <a:rPr lang="en-US" sz="2697" spc="431">
                  <a:solidFill>
                    <a:srgbClr val="000000"/>
                  </a:solidFill>
                  <a:latin typeface="Montserrat Light Bold"/>
                </a:rPr>
                <a:t>17 - 23</a:t>
              </a:r>
            </a:p>
            <a:p>
              <a:pPr algn="r">
                <a:lnSpc>
                  <a:spcPts val="5125"/>
                </a:lnSpc>
              </a:pPr>
              <a:r>
                <a:rPr lang="en-US" sz="2697" spc="431">
                  <a:solidFill>
                    <a:srgbClr val="000000"/>
                  </a:solidFill>
                  <a:latin typeface="Montserrat Light Bold"/>
                </a:rPr>
                <a:t>24 - 29</a:t>
              </a:r>
            </a:p>
            <a:p>
              <a:pPr algn="r">
                <a:lnSpc>
                  <a:spcPts val="5125"/>
                </a:lnSpc>
              </a:pPr>
              <a:r>
                <a:rPr lang="en-US" sz="2697" spc="431">
                  <a:solidFill>
                    <a:srgbClr val="000000"/>
                  </a:solidFill>
                  <a:latin typeface="Montserrat Light Bold"/>
                </a:rPr>
                <a:t>30 - 32</a:t>
              </a:r>
            </a:p>
            <a:p>
              <a:pPr algn="r">
                <a:lnSpc>
                  <a:spcPts val="5125"/>
                </a:lnSpc>
              </a:pPr>
              <a:r>
                <a:rPr lang="en-US" sz="2697" spc="431">
                  <a:solidFill>
                    <a:srgbClr val="000000"/>
                  </a:solidFill>
                  <a:latin typeface="Montserrat Light Bold"/>
                </a:rPr>
                <a:t>33 - 38</a:t>
              </a:r>
            </a:p>
            <a:p>
              <a:pPr algn="r">
                <a:lnSpc>
                  <a:spcPts val="5125"/>
                </a:lnSpc>
              </a:pPr>
              <a:endParaRPr lang="en-US" sz="2697" spc="431">
                <a:solidFill>
                  <a:srgbClr val="000000"/>
                </a:solidFill>
                <a:latin typeface="Montserrat Light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17938934" cy="906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490164" y="3720037"/>
            <a:ext cx="1384158" cy="4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Open Sans Bold"/>
              </a:rPr>
              <a:t>Nº Slides</a:t>
            </a:r>
          </a:p>
        </p:txBody>
      </p: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0840" y="1141118"/>
            <a:ext cx="16698460" cy="7868570"/>
          </a:xfrm>
          <a:custGeom>
            <a:avLst/>
            <a:gdLst/>
            <a:ahLst/>
            <a:cxnLst/>
            <a:rect l="l" t="t" r="r" b="b"/>
            <a:pathLst>
              <a:path w="16698460" h="7868570">
                <a:moveTo>
                  <a:pt x="0" y="0"/>
                </a:moveTo>
                <a:lnTo>
                  <a:pt x="16698460" y="0"/>
                </a:lnTo>
                <a:lnTo>
                  <a:pt x="16698460" y="7868570"/>
                </a:lnTo>
                <a:lnTo>
                  <a:pt x="0" y="7868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419930" y="441324"/>
            <a:ext cx="980281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APP 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5" name="Freeform 5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3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0299" y="1384171"/>
            <a:ext cx="15407403" cy="8194646"/>
          </a:xfrm>
          <a:custGeom>
            <a:avLst/>
            <a:gdLst/>
            <a:ahLst/>
            <a:cxnLst/>
            <a:rect l="l" t="t" r="r" b="b"/>
            <a:pathLst>
              <a:path w="15407403" h="8194646">
                <a:moveTo>
                  <a:pt x="0" y="0"/>
                </a:moveTo>
                <a:lnTo>
                  <a:pt x="15407402" y="0"/>
                </a:lnTo>
                <a:lnTo>
                  <a:pt x="15407402" y="8194646"/>
                </a:lnTo>
                <a:lnTo>
                  <a:pt x="0" y="8194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711605" y="464004"/>
            <a:ext cx="864791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APP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5" name="Freeform 5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3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565208" y="5870540"/>
            <a:ext cx="6241644" cy="4347993"/>
          </a:xfrm>
          <a:custGeom>
            <a:avLst/>
            <a:gdLst/>
            <a:ahLst/>
            <a:cxnLst/>
            <a:rect l="l" t="t" r="r" b="b"/>
            <a:pathLst>
              <a:path w="6241644" h="4347993">
                <a:moveTo>
                  <a:pt x="0" y="0"/>
                </a:moveTo>
                <a:lnTo>
                  <a:pt x="6241645" y="0"/>
                </a:lnTo>
                <a:lnTo>
                  <a:pt x="6241645" y="4347993"/>
                </a:lnTo>
                <a:lnTo>
                  <a:pt x="0" y="4347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36403" y="3778214"/>
            <a:ext cx="16101926" cy="209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000000"/>
                </a:solidFill>
                <a:latin typeface="Open Sans Bold"/>
              </a:rPr>
              <a:t>Projeto 2: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 Chatbot com IA Generativa para Compliance</a:t>
            </a:r>
          </a:p>
          <a:p>
            <a:pPr algn="ctr">
              <a:lnSpc>
                <a:spcPts val="4479"/>
              </a:lnSpc>
            </a:pPr>
            <a:endParaRPr lang="en-US" sz="3399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618238" y="1819269"/>
            <a:ext cx="6806476" cy="6308640"/>
          </a:xfrm>
          <a:custGeom>
            <a:avLst/>
            <a:gdLst/>
            <a:ahLst/>
            <a:cxnLst/>
            <a:rect l="l" t="t" r="r" b="b"/>
            <a:pathLst>
              <a:path w="6806476" h="6308640">
                <a:moveTo>
                  <a:pt x="0" y="0"/>
                </a:moveTo>
                <a:lnTo>
                  <a:pt x="6806476" y="0"/>
                </a:lnTo>
                <a:lnTo>
                  <a:pt x="6806476" y="6308640"/>
                </a:lnTo>
                <a:lnTo>
                  <a:pt x="0" y="630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479654" y="1819269"/>
            <a:ext cx="6861413" cy="6362257"/>
          </a:xfrm>
          <a:custGeom>
            <a:avLst/>
            <a:gdLst/>
            <a:ahLst/>
            <a:cxnLst/>
            <a:rect l="l" t="t" r="r" b="b"/>
            <a:pathLst>
              <a:path w="6861413" h="6362257">
                <a:moveTo>
                  <a:pt x="0" y="0"/>
                </a:moveTo>
                <a:lnTo>
                  <a:pt x="6861413" y="0"/>
                </a:lnTo>
                <a:lnTo>
                  <a:pt x="6861413" y="6362257"/>
                </a:lnTo>
                <a:lnTo>
                  <a:pt x="0" y="6362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753563" y="464004"/>
            <a:ext cx="6780874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EuroTalk (Site web responsivo)</a:t>
            </a:r>
          </a:p>
        </p:txBody>
      </p:sp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97881" y="4146384"/>
            <a:ext cx="8892237" cy="2094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8"/>
              </a:lnSpc>
            </a:pPr>
            <a:r>
              <a:rPr lang="en-US" sz="6034">
                <a:solidFill>
                  <a:srgbClr val="000000"/>
                </a:solidFill>
                <a:latin typeface="Open Sans Bold"/>
              </a:rPr>
              <a:t>Apresentação de Redes</a:t>
            </a:r>
          </a:p>
          <a:p>
            <a:pPr algn="ctr">
              <a:lnSpc>
                <a:spcPts val="8448"/>
              </a:lnSpc>
              <a:spcBef>
                <a:spcPct val="0"/>
              </a:spcBef>
            </a:pPr>
            <a:endParaRPr lang="en-US" sz="6034">
              <a:solidFill>
                <a:srgbClr val="000000"/>
              </a:solidFill>
              <a:latin typeface="Open Sans Bold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4" name="Freeform 4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4723451" y="543532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2"/>
                </a:lnTo>
                <a:lnTo>
                  <a:pt x="0" y="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009493" y="543532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8" y="0"/>
                </a:lnTo>
                <a:lnTo>
                  <a:pt x="3214148" y="602652"/>
                </a:lnTo>
                <a:lnTo>
                  <a:pt x="0" y="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306915" y="543532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2"/>
                </a:lnTo>
                <a:lnTo>
                  <a:pt x="0" y="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07426" y="6037977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5" y="0"/>
                </a:lnTo>
                <a:lnTo>
                  <a:pt x="46471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6046552" y="5943408"/>
            <a:ext cx="5615732" cy="4114800"/>
          </a:xfrm>
          <a:custGeom>
            <a:avLst/>
            <a:gdLst/>
            <a:ahLst/>
            <a:cxnLst/>
            <a:rect l="l" t="t" r="r" b="b"/>
            <a:pathLst>
              <a:path w="5615732" h="4114800">
                <a:moveTo>
                  <a:pt x="0" y="0"/>
                </a:moveTo>
                <a:lnTo>
                  <a:pt x="5615732" y="0"/>
                </a:lnTo>
                <a:lnTo>
                  <a:pt x="5615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366990" y="3615689"/>
            <a:ext cx="10974857" cy="1527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000000"/>
                </a:solidFill>
                <a:latin typeface="Open Sans Bold"/>
              </a:rPr>
              <a:t>Projeto 1: 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Open Sans Bold"/>
              </a:rPr>
              <a:t>Aplicação de Controle de Presença em Treinamentos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07243" y="2871632"/>
            <a:ext cx="12382285" cy="5543428"/>
          </a:xfrm>
          <a:custGeom>
            <a:avLst/>
            <a:gdLst/>
            <a:ahLst/>
            <a:cxnLst/>
            <a:rect l="l" t="t" r="r" b="b"/>
            <a:pathLst>
              <a:path w="12382285" h="5543428">
                <a:moveTo>
                  <a:pt x="0" y="0"/>
                </a:moveTo>
                <a:lnTo>
                  <a:pt x="12382284" y="0"/>
                </a:lnTo>
                <a:lnTo>
                  <a:pt x="12382284" y="5543428"/>
                </a:lnTo>
                <a:lnTo>
                  <a:pt x="0" y="5543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32" b="-7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139192" y="2819667"/>
            <a:ext cx="4470824" cy="5647357"/>
          </a:xfrm>
          <a:custGeom>
            <a:avLst/>
            <a:gdLst/>
            <a:ahLst/>
            <a:cxnLst/>
            <a:rect l="l" t="t" r="r" b="b"/>
            <a:pathLst>
              <a:path w="4470824" h="5647357">
                <a:moveTo>
                  <a:pt x="0" y="0"/>
                </a:moveTo>
                <a:lnTo>
                  <a:pt x="4470825" y="0"/>
                </a:lnTo>
                <a:lnTo>
                  <a:pt x="4470825" y="5647357"/>
                </a:lnTo>
                <a:lnTo>
                  <a:pt x="0" y="5647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667008" y="485384"/>
            <a:ext cx="1130915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Cisco Packet Tracer</a:t>
            </a:r>
          </a:p>
        </p:txBody>
      </p:sp>
    </p:spTree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893" y="2302410"/>
            <a:ext cx="13575465" cy="7276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 Bold"/>
              </a:rPr>
              <a:t>Já que os aparelhos conectados na rede da sala de aula 1 e os aparelhos conectados na sala de aula 2  podem somente mandar ou receber pacotes para a rede de servidores e para outras redes, somente receber pacotes, primeiramente dividimos a rede da Eurofarma em 3 vlans (sala_de_aula1, sala_de_aula2 e servidores).Após isso, sabendo que os pacotes de cada uma dessas 3 vlans tem que passar obrigatoriamente pelo roteador colocamos algumas regras de firewall: </a:t>
            </a:r>
          </a:p>
          <a:p>
            <a:pPr algn="l">
              <a:lnSpc>
                <a:spcPts val="2564"/>
              </a:lnSpc>
              <a:spcBef>
                <a:spcPct val="0"/>
              </a:spcBef>
            </a:pPr>
            <a:endParaRPr lang="en-US" sz="1831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 Bold"/>
              </a:rPr>
              <a:t>//permitindo a chegada de pacotes das redes 192.168.2.0,192.168.3.0 na rede 192.168.4.0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         access-list 1 permit ip host 192.168.2.1  0.0.0.255 host 192.168.4.1 0.0.0.255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access-list 1 permit ip host 192.168.3.1  0.0.0.255 host 192.168.4.1 0.0.0.255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access-list 1 permit ip host 192.168.4.1  0.0.0.255 host 192.168.4.1 0.0.0.255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endParaRPr lang="en-US" sz="1831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 Bold"/>
              </a:rPr>
              <a:t>           //Não permitir a saída de pacotes da rede 192.168.2.0 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access-list 1 deny  192.168.2.1 0.0.0.255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 Bold"/>
              </a:rPr>
              <a:t>//Não permitir a saída de pacotes da rede 192.168.3.0 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                                      access-list 1 deny  192.168.3.1 0.0.0.255 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 Bold"/>
              </a:rPr>
              <a:t>//Não permitir a saída de pacotes da rede 192.168.4.0 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                                       access-list 1 deny  192.168.4.1 0.0.0.255 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   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 Bold"/>
              </a:rPr>
              <a:t>   //permitir a saída de pacotes de qualquer outra rede 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    access-list 1 permit any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  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 Bold"/>
              </a:rPr>
              <a:t>                //adicionando ACL no roteador 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ip access-group 1 in  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87444" y="952500"/>
            <a:ext cx="14513112" cy="72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7"/>
              </a:lnSpc>
              <a:spcBef>
                <a:spcPct val="0"/>
              </a:spcBef>
            </a:pPr>
            <a:r>
              <a:rPr lang="en-US" sz="4269">
                <a:solidFill>
                  <a:srgbClr val="000000"/>
                </a:solidFill>
                <a:latin typeface="Open Sans Bold"/>
              </a:rPr>
              <a:t>Aplicação de Controle de Presença em Treinamentos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5" name="Freeform 5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565208" y="5870540"/>
            <a:ext cx="6241644" cy="4347993"/>
          </a:xfrm>
          <a:custGeom>
            <a:avLst/>
            <a:gdLst/>
            <a:ahLst/>
            <a:cxnLst/>
            <a:rect l="l" t="t" r="r" b="b"/>
            <a:pathLst>
              <a:path w="6241644" h="4347993">
                <a:moveTo>
                  <a:pt x="0" y="0"/>
                </a:moveTo>
                <a:lnTo>
                  <a:pt x="6241645" y="0"/>
                </a:lnTo>
                <a:lnTo>
                  <a:pt x="6241645" y="4347993"/>
                </a:lnTo>
                <a:lnTo>
                  <a:pt x="0" y="4347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36403" y="3778214"/>
            <a:ext cx="16101926" cy="209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000000"/>
                </a:solidFill>
                <a:latin typeface="Open Sans Bold"/>
              </a:rPr>
              <a:t>Projeto 2: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 Chatbot com IA Generativa para Compliance</a:t>
            </a:r>
          </a:p>
          <a:p>
            <a:pPr algn="ctr">
              <a:lnSpc>
                <a:spcPts val="4479"/>
              </a:lnSpc>
            </a:pPr>
            <a:endParaRPr lang="en-US" sz="3399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826577" y="4010510"/>
            <a:ext cx="6634847" cy="5849849"/>
          </a:xfrm>
          <a:custGeom>
            <a:avLst/>
            <a:gdLst/>
            <a:ahLst/>
            <a:cxnLst/>
            <a:rect l="l" t="t" r="r" b="b"/>
            <a:pathLst>
              <a:path w="6634847" h="5849849">
                <a:moveTo>
                  <a:pt x="0" y="0"/>
                </a:moveTo>
                <a:lnTo>
                  <a:pt x="6634846" y="0"/>
                </a:lnTo>
                <a:lnTo>
                  <a:pt x="6634846" y="5849849"/>
                </a:lnTo>
                <a:lnTo>
                  <a:pt x="0" y="5849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27804" y="174902"/>
            <a:ext cx="16230600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Chatbot com IA Generativa para Compliance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364" y="4161638"/>
            <a:ext cx="17555272" cy="135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6"/>
              </a:lnSpc>
              <a:spcBef>
                <a:spcPct val="0"/>
              </a:spcBef>
            </a:pPr>
            <a:r>
              <a:rPr lang="en-US" sz="7933">
                <a:solidFill>
                  <a:srgbClr val="000000"/>
                </a:solidFill>
                <a:latin typeface="Open Sans Bold"/>
              </a:rPr>
              <a:t>Lista de Requisitos dos Projetos</a:t>
            </a:r>
          </a:p>
        </p:txBody>
      </p:sp>
      <p:sp>
        <p:nvSpPr>
          <p:cNvPr id="7" name="Freeform 7"/>
          <p:cNvSpPr/>
          <p:nvPr/>
        </p:nvSpPr>
        <p:spPr>
          <a:xfrm>
            <a:off x="4661078" y="6153043"/>
            <a:ext cx="3336976" cy="625683"/>
          </a:xfrm>
          <a:custGeom>
            <a:avLst/>
            <a:gdLst/>
            <a:ahLst/>
            <a:cxnLst/>
            <a:rect l="l" t="t" r="r" b="b"/>
            <a:pathLst>
              <a:path w="3336976" h="625683">
                <a:moveTo>
                  <a:pt x="0" y="0"/>
                </a:moveTo>
                <a:lnTo>
                  <a:pt x="3336976" y="0"/>
                </a:lnTo>
                <a:lnTo>
                  <a:pt x="3336976" y="625683"/>
                </a:lnTo>
                <a:lnTo>
                  <a:pt x="0" y="6256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109810" y="6176073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8" y="0"/>
                </a:lnTo>
                <a:lnTo>
                  <a:pt x="3214148" y="602653"/>
                </a:lnTo>
                <a:lnTo>
                  <a:pt x="0" y="6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671559" y="6176073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3"/>
                </a:lnTo>
                <a:lnTo>
                  <a:pt x="0" y="6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278633" y="6176073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3"/>
                </a:lnTo>
                <a:lnTo>
                  <a:pt x="0" y="6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115418" y="6153043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8" y="0"/>
                </a:lnTo>
                <a:lnTo>
                  <a:pt x="3214148" y="602653"/>
                </a:lnTo>
                <a:lnTo>
                  <a:pt x="0" y="6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998054" y="1028700"/>
            <a:ext cx="2103902" cy="2774931"/>
          </a:xfrm>
          <a:custGeom>
            <a:avLst/>
            <a:gdLst/>
            <a:ahLst/>
            <a:cxnLst/>
            <a:rect l="l" t="t" r="r" b="b"/>
            <a:pathLst>
              <a:path w="2103902" h="2774931">
                <a:moveTo>
                  <a:pt x="0" y="0"/>
                </a:moveTo>
                <a:lnTo>
                  <a:pt x="2103903" y="0"/>
                </a:lnTo>
                <a:lnTo>
                  <a:pt x="2103903" y="2774931"/>
                </a:lnTo>
                <a:lnTo>
                  <a:pt x="0" y="27749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71097" y="4146384"/>
            <a:ext cx="7145807" cy="3161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8"/>
              </a:lnSpc>
            </a:pPr>
            <a:r>
              <a:rPr lang="en-US" sz="6034">
                <a:solidFill>
                  <a:srgbClr val="000000"/>
                </a:solidFill>
                <a:latin typeface="Open Sans Bold"/>
              </a:rPr>
              <a:t>Jornada do Projeto</a:t>
            </a:r>
          </a:p>
          <a:p>
            <a:pPr algn="ctr">
              <a:lnSpc>
                <a:spcPts val="8448"/>
              </a:lnSpc>
            </a:pPr>
            <a:endParaRPr lang="en-US" sz="6034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8448"/>
              </a:lnSpc>
              <a:spcBef>
                <a:spcPct val="0"/>
              </a:spcBef>
            </a:pPr>
            <a:endParaRPr lang="en-US" sz="6034">
              <a:solidFill>
                <a:srgbClr val="000000"/>
              </a:solidFill>
              <a:latin typeface="Open Sans Bold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4" name="Freeform 4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4723451" y="543532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2"/>
                </a:lnTo>
                <a:lnTo>
                  <a:pt x="0" y="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009493" y="543532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8" y="0"/>
                </a:lnTo>
                <a:lnTo>
                  <a:pt x="3214148" y="602652"/>
                </a:lnTo>
                <a:lnTo>
                  <a:pt x="0" y="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306915" y="543532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2"/>
                </a:lnTo>
                <a:lnTo>
                  <a:pt x="0" y="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57341" y="6422798"/>
            <a:ext cx="4841344" cy="3635409"/>
          </a:xfrm>
          <a:custGeom>
            <a:avLst/>
            <a:gdLst/>
            <a:ahLst/>
            <a:cxnLst/>
            <a:rect l="l" t="t" r="r" b="b"/>
            <a:pathLst>
              <a:path w="4841344" h="3635409">
                <a:moveTo>
                  <a:pt x="0" y="0"/>
                </a:moveTo>
                <a:lnTo>
                  <a:pt x="4841344" y="0"/>
                </a:lnTo>
                <a:lnTo>
                  <a:pt x="4841344" y="3635410"/>
                </a:lnTo>
                <a:lnTo>
                  <a:pt x="0" y="3635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33662" y="200948"/>
            <a:ext cx="13020675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Open Sans Bold"/>
              </a:rPr>
              <a:t>Planejamento à Entrega em Outubro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74335" y="1588588"/>
            <a:ext cx="13480002" cy="846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 Bold"/>
              </a:rPr>
              <a:t>Fase atual:</a:t>
            </a:r>
            <a:r>
              <a:rPr lang="en-US" sz="1694">
                <a:solidFill>
                  <a:srgbClr val="000000"/>
                </a:solidFill>
                <a:latin typeface="Open Sans"/>
              </a:rPr>
              <a:t> O projeto está em uma fase promissora, com um planejamento sólido e a definição visual da aplicação já estabelecida, nós estamos  realizando a construção de telas e diagramas de arquitetura, o que demonstra uma base sólida para o desenvolvimento.</a:t>
            </a:r>
          </a:p>
          <a:p>
            <a:pPr algn="ctr">
              <a:lnSpc>
                <a:spcPts val="2372"/>
              </a:lnSpc>
              <a:spcBef>
                <a:spcPct val="0"/>
              </a:spcBef>
            </a:pPr>
            <a:endParaRPr lang="en-US" sz="1694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 Bold"/>
              </a:rPr>
              <a:t>Perspectivas até Outubro:</a:t>
            </a:r>
          </a:p>
          <a:p>
            <a:pPr algn="just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 Bold"/>
              </a:rPr>
              <a:t>Desenvolvimento completo: </a:t>
            </a:r>
            <a:r>
              <a:rPr lang="en-US" sz="1694">
                <a:solidFill>
                  <a:srgbClr val="000000"/>
                </a:solidFill>
                <a:latin typeface="Open Sans"/>
              </a:rPr>
              <a:t>O foco principal será na implementação da funcionalidade da aplicação, utilizando as telas e a arquitetura já definidas como base.</a:t>
            </a:r>
          </a:p>
          <a:p>
            <a:pPr algn="just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 Bold"/>
              </a:rPr>
              <a:t>Design finalizado: </a:t>
            </a:r>
            <a:r>
              <a:rPr lang="en-US" sz="1694">
                <a:solidFill>
                  <a:srgbClr val="000000"/>
                </a:solidFill>
                <a:latin typeface="Open Sans"/>
              </a:rPr>
              <a:t>O design da aplicação será finalizado, com foco em elementos visuais atrativos e uma experiência de usuário intuitiva.</a:t>
            </a:r>
          </a:p>
          <a:p>
            <a:pPr algn="just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 Bold"/>
              </a:rPr>
              <a:t>Responsividade: </a:t>
            </a:r>
            <a:r>
              <a:rPr lang="en-US" sz="1694">
                <a:solidFill>
                  <a:srgbClr val="000000"/>
                </a:solidFill>
                <a:latin typeface="Open Sans"/>
              </a:rPr>
              <a:t>A aplicação será otimizada para diferentes dispositivos, garantindo uma experiência fluida e agradável em desktops, tablets e smartphones.</a:t>
            </a:r>
          </a:p>
          <a:p>
            <a:pPr algn="just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 Bold"/>
              </a:rPr>
              <a:t>Funcionalidade completa: </a:t>
            </a:r>
            <a:r>
              <a:rPr lang="en-US" sz="1694">
                <a:solidFill>
                  <a:srgbClr val="000000"/>
                </a:solidFill>
                <a:latin typeface="Open Sans"/>
              </a:rPr>
              <a:t>O objetivo é entregar uma aplicação completamente funcional, com todas as funcionalidades previstas no planejamento inicial.</a:t>
            </a:r>
          </a:p>
          <a:p>
            <a:pPr algn="just">
              <a:lnSpc>
                <a:spcPts val="2372"/>
              </a:lnSpc>
              <a:spcBef>
                <a:spcPct val="0"/>
              </a:spcBef>
            </a:pPr>
            <a:endParaRPr lang="en-US" sz="1694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 Bold"/>
              </a:rPr>
              <a:t>Desafios a serem superados:</a:t>
            </a:r>
          </a:p>
          <a:p>
            <a:pPr algn="l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 Bold"/>
              </a:rPr>
              <a:t>Gerenciamento de tempo: </a:t>
            </a:r>
            <a:r>
              <a:rPr lang="en-US" sz="1694">
                <a:solidFill>
                  <a:srgbClr val="000000"/>
                </a:solidFill>
                <a:latin typeface="Open Sans"/>
              </a:rPr>
              <a:t>A equipe precisa gerenciar o tempo de forma eficiente para garantir que todas as etapas sejam concluídas dentro do prazo.</a:t>
            </a:r>
          </a:p>
          <a:p>
            <a:pPr algn="l">
              <a:lnSpc>
                <a:spcPts val="2372"/>
              </a:lnSpc>
              <a:spcBef>
                <a:spcPct val="0"/>
              </a:spcBef>
            </a:pPr>
            <a:endParaRPr lang="en-US" sz="169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 Bold"/>
              </a:rPr>
              <a:t>Testes rigorosos: </a:t>
            </a:r>
            <a:r>
              <a:rPr lang="en-US" sz="1694">
                <a:solidFill>
                  <a:srgbClr val="000000"/>
                </a:solidFill>
                <a:latin typeface="Open Sans"/>
              </a:rPr>
              <a:t>Testes completos e abrangentes são essenciais para garantir a qualidade e estabilidade da aplicação.</a:t>
            </a:r>
          </a:p>
          <a:p>
            <a:pPr algn="l">
              <a:lnSpc>
                <a:spcPts val="2372"/>
              </a:lnSpc>
              <a:spcBef>
                <a:spcPct val="0"/>
              </a:spcBef>
            </a:pPr>
            <a:endParaRPr lang="en-US" sz="169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 Bold"/>
              </a:rPr>
              <a:t>Próximos passos:</a:t>
            </a:r>
          </a:p>
          <a:p>
            <a:pPr algn="l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"/>
              </a:rPr>
              <a:t>Implementação do desenvolvimento: Nós iremos nos concentrar na implementação das funcionalidades, seguindo o planejamento e as definições já estabelecidas.</a:t>
            </a:r>
          </a:p>
          <a:p>
            <a:pPr algn="l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"/>
              </a:rPr>
              <a:t>Revisão do design: As telas e o design devem ser revisados e aprimorados continuamente para garantir uma experiência de usuário impecável.</a:t>
            </a:r>
          </a:p>
          <a:p>
            <a:pPr algn="l">
              <a:lnSpc>
                <a:spcPts val="2372"/>
              </a:lnSpc>
              <a:spcBef>
                <a:spcPct val="0"/>
              </a:spcBef>
            </a:pPr>
            <a:endParaRPr lang="en-US" sz="169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 Bold"/>
              </a:rPr>
              <a:t>Conclusão:</a:t>
            </a:r>
          </a:p>
          <a:p>
            <a:pPr algn="l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"/>
              </a:rPr>
              <a:t>A jornada do projeto até o momento tem sido positiva e produtiva. As perspectivas para a entrega em outubro são otimistas, com um plano de ação definido e uma equipe focada em alcançar os objetivos.</a:t>
            </a:r>
          </a:p>
          <a:p>
            <a:pPr algn="l">
              <a:lnSpc>
                <a:spcPts val="2372"/>
              </a:lnSpc>
              <a:spcBef>
                <a:spcPct val="0"/>
              </a:spcBef>
            </a:pPr>
            <a:endParaRPr lang="en-US" sz="1694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5" name="Freeform 5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23519" y="203784"/>
            <a:ext cx="938361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Explicação do Cronograma Semestral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971550"/>
            <a:ext cx="18288000" cy="568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 Bold"/>
              </a:rPr>
              <a:t>1º Semestre (Abril a Julho):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 Bold"/>
              </a:rPr>
              <a:t>Início do Projeto e Planejamento: </a:t>
            </a:r>
            <a:r>
              <a:rPr lang="en-US" sz="2500">
                <a:solidFill>
                  <a:srgbClr val="000000"/>
                </a:solidFill>
                <a:latin typeface="Open Sans"/>
              </a:rPr>
              <a:t>Em abril, é crucial definir claramente os objetivos e metas do projeto, assim como alocar recursos e responsabilidades. As primeiras semanas são dedicadas ao planejamento detalhado e ao início do desenvolvimento.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Open Sans"/>
            </a:endParaRP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 Bold"/>
              </a:rPr>
              <a:t>Desenvolvimento Inicial e Monitoramento: </a:t>
            </a:r>
            <a:r>
              <a:rPr lang="en-US" sz="2500">
                <a:solidFill>
                  <a:srgbClr val="000000"/>
                </a:solidFill>
                <a:latin typeface="Open Sans"/>
              </a:rPr>
              <a:t>Em maio e junho, trabalhamos nas primeiras fases de desenvolvimento, com revisões e ajustes regulares para garantir que o projeto esteja no caminho certo.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Open Sans"/>
            </a:endParaRP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 Bold"/>
              </a:rPr>
              <a:t>Revisão e Preparação: </a:t>
            </a:r>
            <a:r>
              <a:rPr lang="en-US" sz="2500">
                <a:solidFill>
                  <a:srgbClr val="000000"/>
                </a:solidFill>
                <a:latin typeface="Open Sans"/>
              </a:rPr>
              <a:t>Julho é o mês para finalizar as fases iniciais e preparar para o segundo semestre, revisando o progresso e ajustando planos planos conforme necessário.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endParaRPr lang="en-US" sz="25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6449926"/>
            <a:ext cx="18288000" cy="348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2º Semestre (Agosto a Outubro):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Open Sans Bold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Implementação e Testes: </a:t>
            </a:r>
            <a:r>
              <a:rPr lang="en-US" sz="2499">
                <a:solidFill>
                  <a:srgbClr val="000000"/>
                </a:solidFill>
                <a:latin typeface="Open Sans"/>
              </a:rPr>
              <a:t>Agosto e setembro são dedicados à implementação das fases finais do projeto e à realização de testes integrados. Monitoramento contínuo e ajustes são essenciais para resolver qualquer problema que surgir.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Encerramento e Avaliação: </a:t>
            </a:r>
            <a:r>
              <a:rPr lang="en-US" sz="2499">
                <a:solidFill>
                  <a:srgbClr val="000000"/>
                </a:solidFill>
                <a:latin typeface="Open Sans"/>
              </a:rPr>
              <a:t>Outubro é o mês de concluir o projeto, fazer a entrega final e realizar uma avaliação completa. A documentação e o relatório final ajudam a consolidar as lições aprendidas e a melhorar futuros projetos.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6" name="Freeform 6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22120" y="3995934"/>
            <a:ext cx="8690372" cy="2094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8"/>
              </a:lnSpc>
            </a:pPr>
            <a:r>
              <a:rPr lang="en-US" sz="6034">
                <a:solidFill>
                  <a:srgbClr val="000000"/>
                </a:solidFill>
                <a:latin typeface="Open Sans Bold"/>
              </a:rPr>
              <a:t>Arquitetura do projeto</a:t>
            </a:r>
          </a:p>
          <a:p>
            <a:pPr algn="ctr">
              <a:lnSpc>
                <a:spcPts val="8448"/>
              </a:lnSpc>
              <a:spcBef>
                <a:spcPct val="0"/>
              </a:spcBef>
            </a:pPr>
            <a:endParaRPr lang="en-US" sz="6034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4546757" y="528487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3"/>
                </a:lnTo>
                <a:lnTo>
                  <a:pt x="0" y="6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832799" y="528487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8" y="0"/>
                </a:lnTo>
                <a:lnTo>
                  <a:pt x="3214148" y="602653"/>
                </a:lnTo>
                <a:lnTo>
                  <a:pt x="0" y="6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130221" y="528487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3"/>
                </a:lnTo>
                <a:lnTo>
                  <a:pt x="0" y="6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0868" y="6320331"/>
            <a:ext cx="7282832" cy="41148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26841" y="5471942"/>
            <a:ext cx="2524937" cy="277465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31580" y="569558"/>
            <a:ext cx="11626312" cy="2967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0"/>
              </a:lnSpc>
            </a:pPr>
            <a:r>
              <a:rPr lang="en-US" sz="5650">
                <a:solidFill>
                  <a:srgbClr val="000000"/>
                </a:solidFill>
                <a:latin typeface="Open Sans Bold"/>
              </a:rPr>
              <a:t>Link para a visualização do PDF de Arquitetura</a:t>
            </a:r>
          </a:p>
          <a:p>
            <a:pPr algn="ctr">
              <a:lnSpc>
                <a:spcPts val="7910"/>
              </a:lnSpc>
              <a:spcBef>
                <a:spcPct val="0"/>
              </a:spcBef>
            </a:pPr>
            <a:endParaRPr lang="en-US" sz="565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202013" y="5048250"/>
            <a:ext cx="9826823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 dirty="0">
                <a:solidFill>
                  <a:srgbClr val="4B70F6"/>
                </a:solidFill>
                <a:latin typeface="Open Sans Bold"/>
                <a:hlinkClick r:id="rId3" tooltip="https://github.com/CarlosHLP060304/Sprints_Eurofarma/blob/main/DocumentoFinalEuroArchi.pdf"/>
              </a:rPr>
              <a:t>Click </a:t>
            </a:r>
            <a:r>
              <a:rPr lang="en-US" sz="5199" u="sng" dirty="0" err="1">
                <a:solidFill>
                  <a:srgbClr val="4B70F6"/>
                </a:solidFill>
                <a:latin typeface="Open Sans Bold"/>
                <a:hlinkClick r:id="rId3" tooltip="https://github.com/CarlosHLP060304/Sprints_Eurofarma/blob/main/DocumentoFinalEuroArchi.pdf"/>
              </a:rPr>
              <a:t>aqui</a:t>
            </a:r>
            <a:r>
              <a:rPr lang="en-US" sz="5199" u="sng" dirty="0">
                <a:solidFill>
                  <a:srgbClr val="4B70F6"/>
                </a:solidFill>
                <a:latin typeface="Open Sans Bold"/>
                <a:hlinkClick r:id="rId3" tooltip="https://github.com/CarlosHLP060304/Sprints_Eurofarma/blob/main/DocumentoFinalEuroArchi.pdf"/>
              </a:rPr>
              <a:t>  para </a:t>
            </a:r>
            <a:r>
              <a:rPr lang="en-US" sz="5199" u="sng" dirty="0" err="1">
                <a:solidFill>
                  <a:srgbClr val="4B70F6"/>
                </a:solidFill>
                <a:latin typeface="Open Sans Bold"/>
                <a:hlinkClick r:id="rId3" tooltip="https://github.com/CarlosHLP060304/Sprints_Eurofarma/blob/main/DocumentoFinalEuroArchi.pdf"/>
              </a:rPr>
              <a:t>visualizar</a:t>
            </a:r>
            <a:r>
              <a:rPr lang="en-US" sz="5199" u="sng" dirty="0">
                <a:solidFill>
                  <a:srgbClr val="4B70F6"/>
                </a:solidFill>
                <a:latin typeface="Open Sans Bold"/>
                <a:hlinkClick r:id="rId3" tooltip="https://github.com/CarlosHLP060304/Sprints_Eurofarma/blob/main/DocumentoFinalEuroArchi.pdf"/>
              </a:rPr>
              <a:t> PDF</a:t>
            </a:r>
            <a:endParaRPr lang="en-US" sz="5199" u="sng" dirty="0">
              <a:solidFill>
                <a:srgbClr val="4B70F6"/>
              </a:solidFill>
              <a:latin typeface="Open Sans Bold"/>
              <a:hlinkClick r:id="rId4" tooltip="https://github.com/CarlosHLP060304/Sprints_Eurofarma/blob/main/DocumentoFinalEuroArchi.pdf"/>
            </a:endParaRPr>
          </a:p>
          <a:p>
            <a:pPr algn="ctr">
              <a:lnSpc>
                <a:spcPts val="7279"/>
              </a:lnSpc>
            </a:pPr>
            <a:endParaRPr lang="en-US" sz="5199" u="sng" dirty="0">
              <a:solidFill>
                <a:srgbClr val="4B70F6"/>
              </a:solidFill>
              <a:latin typeface="Open Sans Bold"/>
              <a:hlinkClick r:id="rId4" tooltip="https://github.com/CarlosHLP060304/Sprints_Eurofarma/blob/main/DocumentoFinalEuroArchi.pdf"/>
            </a:endParaRP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6" name="Freeform 6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5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26841" y="5471942"/>
            <a:ext cx="2524937" cy="277465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31580" y="569558"/>
            <a:ext cx="11626312" cy="2967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0"/>
              </a:lnSpc>
            </a:pPr>
            <a:r>
              <a:rPr lang="en-US" sz="5650">
                <a:solidFill>
                  <a:srgbClr val="000000"/>
                </a:solidFill>
                <a:latin typeface="Open Sans Bold"/>
              </a:rPr>
              <a:t>Link para a visualização do PDF de Arquitetura</a:t>
            </a:r>
          </a:p>
          <a:p>
            <a:pPr algn="ctr">
              <a:lnSpc>
                <a:spcPts val="7910"/>
              </a:lnSpc>
              <a:spcBef>
                <a:spcPct val="0"/>
              </a:spcBef>
            </a:pPr>
            <a:endParaRPr lang="en-US" sz="5650">
              <a:solidFill>
                <a:srgbClr val="000000"/>
              </a:solidFill>
              <a:latin typeface="Open Sans Bold"/>
            </a:endParaRP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6" name="Freeform 6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3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C67F458F-D6E5-42A1-2CBE-BFD2339FE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94" y="0"/>
            <a:ext cx="1455021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88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487088"/>
            <a:ext cx="15371856" cy="669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3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1988">
                <a:solidFill>
                  <a:srgbClr val="000000"/>
                </a:solidFill>
                <a:latin typeface="Open Sans"/>
              </a:rPr>
              <a:t>O PDF apresentado descreve a arquitetura de um sistema para gerenciar treinamentos, desde o cadastro até o acompanhamento de desempenho dos alunos e a criação de um ChatBot para melhora de acessibilidade do compliance.</a:t>
            </a:r>
          </a:p>
          <a:p>
            <a:pPr algn="l">
              <a:lnSpc>
                <a:spcPts val="2783"/>
              </a:lnSpc>
              <a:spcBef>
                <a:spcPct val="0"/>
              </a:spcBef>
            </a:pPr>
            <a:endParaRPr lang="en-US" sz="1988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1988">
                <a:solidFill>
                  <a:srgbClr val="000000"/>
                </a:solidFill>
                <a:latin typeface="Open Sans Bold"/>
              </a:rPr>
              <a:t>1. Interface do Usuário (UI):</a:t>
            </a:r>
          </a:p>
          <a:p>
            <a:pPr algn="l">
              <a:lnSpc>
                <a:spcPts val="2783"/>
              </a:lnSpc>
              <a:spcBef>
                <a:spcPct val="0"/>
              </a:spcBef>
            </a:pPr>
            <a:endParaRPr lang="en-US" sz="1988">
              <a:solidFill>
                <a:srgbClr val="000000"/>
              </a:solidFill>
              <a:latin typeface="Open Sans Bold"/>
            </a:endParaRPr>
          </a:p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1988">
                <a:solidFill>
                  <a:srgbClr val="000000"/>
                </a:solidFill>
                <a:latin typeface="Open Sans"/>
              </a:rPr>
              <a:t>Interface WEB: A UI principal é uma interface web responsiva construída com HTML, CSS e JavaScript. Ela permite aos usuários gerenciar treinamentos, registrar presenças, visualizar calendários, acessar conteúdo, entre outras funcionalidades.</a:t>
            </a:r>
          </a:p>
          <a:p>
            <a:pPr algn="l">
              <a:lnSpc>
                <a:spcPts val="2783"/>
              </a:lnSpc>
              <a:spcBef>
                <a:spcPct val="0"/>
              </a:spcBef>
            </a:pPr>
            <a:endParaRPr lang="en-US" sz="1988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1988">
                <a:solidFill>
                  <a:srgbClr val="000000"/>
                </a:solidFill>
                <a:latin typeface="Open Sans"/>
              </a:rPr>
              <a:t>Tela Dashboard: A UI inclui um dashboard (Google Forms) com visualização de informações sobre os treinamentos, como a lista de alunos inscritos, data, hora e carga horária.</a:t>
            </a:r>
          </a:p>
          <a:p>
            <a:pPr algn="l">
              <a:lnSpc>
                <a:spcPts val="2783"/>
              </a:lnSpc>
              <a:spcBef>
                <a:spcPct val="0"/>
              </a:spcBef>
            </a:pPr>
            <a:endParaRPr lang="en-US" sz="1988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1988">
                <a:solidFill>
                  <a:srgbClr val="000000"/>
                </a:solidFill>
                <a:latin typeface="Open Sans"/>
              </a:rPr>
              <a:t>Tela de Scanneamento: A interface de scaneamento utiliza QRCode para registrar a presença de alunos nos treinamentos presenciais e remotos.</a:t>
            </a:r>
          </a:p>
          <a:p>
            <a:pPr algn="l">
              <a:lnSpc>
                <a:spcPts val="2783"/>
              </a:lnSpc>
              <a:spcBef>
                <a:spcPct val="0"/>
              </a:spcBef>
            </a:pPr>
            <a:endParaRPr lang="en-US" sz="1988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1988">
                <a:solidFill>
                  <a:srgbClr val="000000"/>
                </a:solidFill>
                <a:latin typeface="Open Sans"/>
              </a:rPr>
              <a:t>Tela do Chatbot: O Chatbot possui uma interface web responsiva construída com HTML, CSS e JavaScript, facilitando o acesso a informações e instruções de compliance.</a:t>
            </a:r>
          </a:p>
          <a:p>
            <a:pPr algn="l">
              <a:lnSpc>
                <a:spcPts val="2783"/>
              </a:lnSpc>
              <a:spcBef>
                <a:spcPct val="0"/>
              </a:spcBef>
            </a:pPr>
            <a:endParaRPr lang="en-US" sz="1988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783"/>
              </a:lnSpc>
              <a:spcBef>
                <a:spcPct val="0"/>
              </a:spcBef>
            </a:pPr>
            <a:endParaRPr lang="en-US" sz="1988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87444" y="952500"/>
            <a:ext cx="14513112" cy="72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7"/>
              </a:lnSpc>
              <a:spcBef>
                <a:spcPct val="0"/>
              </a:spcBef>
            </a:pPr>
            <a:r>
              <a:rPr lang="en-US" sz="4269">
                <a:solidFill>
                  <a:srgbClr val="000000"/>
                </a:solidFill>
                <a:latin typeface="Open Sans Bold"/>
              </a:rPr>
              <a:t>Explicação do diagrama da Arquitetura</a:t>
            </a:r>
          </a:p>
        </p:txBody>
      </p:sp>
    </p:spTree>
  </p:cSld>
  <p:clrMapOvr>
    <a:masterClrMapping/>
  </p:clrMapOvr>
  <p:transition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10813" y="1314342"/>
            <a:ext cx="13775953" cy="8583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0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2680"/>
              </a:lnSpc>
              <a:spcBef>
                <a:spcPct val="0"/>
              </a:spcBef>
            </a:pPr>
            <a:r>
              <a:rPr lang="en-US" sz="1914">
                <a:solidFill>
                  <a:srgbClr val="000000"/>
                </a:solidFill>
                <a:latin typeface="Open Sans Bold"/>
              </a:rPr>
              <a:t>2. Backend: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endParaRPr lang="en-US" sz="1914">
              <a:solidFill>
                <a:srgbClr val="000000"/>
              </a:solidFill>
              <a:latin typeface="Open Sans Bold"/>
            </a:endParaRP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"/>
              </a:rPr>
              <a:t>Linguagem: Java é a linguagem principal do backend, responsável pela comunicação entre a UI e a base de dados, bem como pela lógica do sistema.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endParaRPr lang="en-US" sz="151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"/>
              </a:rPr>
              <a:t>APIs: O backend é composto por APIs que recebem e processam requisições da UI, efetuando operações como cadastro de treinamentos, alunos e professores, além de gerenciar as informações de presença e desempenho.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endParaRPr lang="en-US" sz="151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"/>
              </a:rPr>
              <a:t>JSON: JSON é o formato de dados utilizado para a comunicação entre a UI e o backend, garantindo a troca de informações de forma eficiente e organizada.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endParaRPr lang="en-US" sz="151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"/>
              </a:rPr>
              <a:t>Gemini API: O backend utiliza a API do Gemini para treinar o Chatbot com documentação e responder as perguntas dos usuários.</a:t>
            </a:r>
          </a:p>
          <a:p>
            <a:pPr algn="l">
              <a:lnSpc>
                <a:spcPts val="2436"/>
              </a:lnSpc>
              <a:spcBef>
                <a:spcPct val="0"/>
              </a:spcBef>
            </a:pPr>
            <a:endParaRPr lang="en-US" sz="151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000000"/>
                </a:solidFill>
                <a:latin typeface="Open Sans Bold"/>
              </a:rPr>
              <a:t>3. Infraestrutura:</a:t>
            </a:r>
          </a:p>
          <a:p>
            <a:pPr algn="l">
              <a:lnSpc>
                <a:spcPts val="2436"/>
              </a:lnSpc>
              <a:spcBef>
                <a:spcPct val="0"/>
              </a:spcBef>
            </a:pPr>
            <a:endParaRPr lang="en-US" sz="1940">
              <a:solidFill>
                <a:srgbClr val="000000"/>
              </a:solidFill>
              <a:latin typeface="Open Sans Bold"/>
            </a:endParaRP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 Bold"/>
              </a:rPr>
              <a:t>O sistema é composto por diversos servidores: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"/>
              </a:rPr>
              <a:t>WEB Server: Responsável por hospedar a interface web do sistema.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endParaRPr lang="en-US" sz="151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"/>
              </a:rPr>
              <a:t>Application Server: Processa as requisições do backend e gerencia a aplicação.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endParaRPr lang="en-US" sz="151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"/>
              </a:rPr>
              <a:t>Database Server: Armazena os dados do sistema, com alta disponibilidade e segurança, utilizando um sistema RAID 5.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endParaRPr lang="en-US" sz="151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"/>
              </a:rPr>
              <a:t>Backup Server: Realiza backups periódicos dos dados para garantir a recuperação em caso de falhas.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endParaRPr lang="en-US" sz="151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 Bold"/>
              </a:rPr>
              <a:t> A rede é estruturada com: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"/>
              </a:rPr>
              <a:t>Switch Colapsador: Conecta os servidores e os computadores dos usuários, com alta capacidade de tráfego de dados.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endParaRPr lang="en-US" sz="151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"/>
              </a:rPr>
              <a:t>Ethernet LAN: Conecta os usuários ao sistema, tanto na sede da empresa como em home office.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endParaRPr lang="en-US" sz="151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"/>
              </a:rPr>
              <a:t>Fibra Ótica: Conecta os servidores entre si e garante a alta velocidade e confiabilidade da comunicação.</a:t>
            </a:r>
          </a:p>
          <a:p>
            <a:pPr algn="l">
              <a:lnSpc>
                <a:spcPts val="2436"/>
              </a:lnSpc>
              <a:spcBef>
                <a:spcPct val="0"/>
              </a:spcBef>
            </a:pPr>
            <a:endParaRPr lang="en-US" sz="1514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70951" y="628758"/>
            <a:ext cx="14513112" cy="72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7"/>
              </a:lnSpc>
              <a:spcBef>
                <a:spcPct val="0"/>
              </a:spcBef>
            </a:pPr>
            <a:r>
              <a:rPr lang="en-US" sz="4269">
                <a:solidFill>
                  <a:srgbClr val="000000"/>
                </a:solidFill>
                <a:latin typeface="Open Sans Bold"/>
              </a:rPr>
              <a:t>Explicação do diagrama da Arquitetura</a:t>
            </a:r>
          </a:p>
        </p:txBody>
      </p:sp>
    </p:spTree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70951" y="1502232"/>
            <a:ext cx="14103553" cy="807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3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2693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2693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2693"/>
              </a:lnSpc>
              <a:spcBef>
                <a:spcPct val="0"/>
              </a:spcBef>
            </a:pPr>
            <a:r>
              <a:rPr lang="en-US" sz="1924">
                <a:solidFill>
                  <a:srgbClr val="000000"/>
                </a:solidFill>
                <a:latin typeface="Open Sans"/>
              </a:rPr>
              <a:t>4</a:t>
            </a:r>
            <a:r>
              <a:rPr lang="en-US" sz="1924">
                <a:solidFill>
                  <a:srgbClr val="000000"/>
                </a:solidFill>
                <a:latin typeface="Open Sans Bold"/>
              </a:rPr>
              <a:t>. Sistema de gestão de treinamentos:</a:t>
            </a:r>
          </a:p>
          <a:p>
            <a:pPr algn="l">
              <a:lnSpc>
                <a:spcPts val="2133"/>
              </a:lnSpc>
              <a:spcBef>
                <a:spcPct val="0"/>
              </a:spcBef>
            </a:pPr>
            <a:endParaRPr lang="en-US" sz="1924">
              <a:solidFill>
                <a:srgbClr val="000000"/>
              </a:solidFill>
              <a:latin typeface="Open Sans Bold"/>
            </a:endParaRPr>
          </a:p>
          <a:p>
            <a:pPr algn="l">
              <a:lnSpc>
                <a:spcPts val="2133"/>
              </a:lnSpc>
              <a:spcBef>
                <a:spcPct val="0"/>
              </a:spcBef>
            </a:pPr>
            <a:r>
              <a:rPr lang="en-US" sz="1524">
                <a:solidFill>
                  <a:srgbClr val="000000"/>
                </a:solidFill>
                <a:latin typeface="Open Sans"/>
              </a:rPr>
              <a:t>O sistema oferece uma variedade de funcionalidades, incluindo:</a:t>
            </a:r>
          </a:p>
          <a:p>
            <a:pPr algn="l">
              <a:lnSpc>
                <a:spcPts val="2133"/>
              </a:lnSpc>
              <a:spcBef>
                <a:spcPct val="0"/>
              </a:spcBef>
            </a:pPr>
            <a:endParaRPr lang="en-US" sz="15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33"/>
              </a:lnSpc>
              <a:spcBef>
                <a:spcPct val="0"/>
              </a:spcBef>
            </a:pPr>
            <a:r>
              <a:rPr lang="en-US" sz="1524">
                <a:solidFill>
                  <a:srgbClr val="000000"/>
                </a:solidFill>
                <a:latin typeface="Open Sans"/>
              </a:rPr>
              <a:t>Cadastro de Treinamentos: Cadastrar novos treinamentos, definindo tipo, modalidade, descrição, carga horária, data, hora, professores e alunos.</a:t>
            </a:r>
          </a:p>
          <a:p>
            <a:pPr algn="l">
              <a:lnSpc>
                <a:spcPts val="2133"/>
              </a:lnSpc>
              <a:spcBef>
                <a:spcPct val="0"/>
              </a:spcBef>
            </a:pPr>
            <a:endParaRPr lang="en-US" sz="15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33"/>
              </a:lnSpc>
              <a:spcBef>
                <a:spcPct val="0"/>
              </a:spcBef>
            </a:pPr>
            <a:r>
              <a:rPr lang="en-US" sz="1524">
                <a:solidFill>
                  <a:srgbClr val="000000"/>
                </a:solidFill>
                <a:latin typeface="Open Sans"/>
              </a:rPr>
              <a:t>Gerenciamento de Presença: Registrar a presença dos alunos em treinamentos presenciais e remotos, com a possibilidade de usar QRCode e scanner facial.</a:t>
            </a:r>
          </a:p>
          <a:p>
            <a:pPr algn="l">
              <a:lnSpc>
                <a:spcPts val="2133"/>
              </a:lnSpc>
              <a:spcBef>
                <a:spcPct val="0"/>
              </a:spcBef>
            </a:pPr>
            <a:endParaRPr lang="en-US" sz="15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33"/>
              </a:lnSpc>
              <a:spcBef>
                <a:spcPct val="0"/>
              </a:spcBef>
            </a:pPr>
            <a:r>
              <a:rPr lang="en-US" sz="1524">
                <a:solidFill>
                  <a:srgbClr val="000000"/>
                </a:solidFill>
                <a:latin typeface="Open Sans"/>
              </a:rPr>
              <a:t>Acompanhamento de Desempenho: Monitorar o desempenho dos alunos, armazenando notas de avaliações e testes.</a:t>
            </a:r>
          </a:p>
          <a:p>
            <a:pPr algn="l">
              <a:lnSpc>
                <a:spcPts val="2133"/>
              </a:lnSpc>
              <a:spcBef>
                <a:spcPct val="0"/>
              </a:spcBef>
            </a:pPr>
            <a:endParaRPr lang="en-US" sz="15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33"/>
              </a:lnSpc>
              <a:spcBef>
                <a:spcPct val="0"/>
              </a:spcBef>
            </a:pPr>
            <a:r>
              <a:rPr lang="en-US" sz="1524">
                <a:solidFill>
                  <a:srgbClr val="000000"/>
                </a:solidFill>
                <a:latin typeface="Open Sans"/>
              </a:rPr>
              <a:t>Geração de Relatórios: Gerar relatórios sobre a presença e desempenho dos alunos, para análise e tomada de decisão.</a:t>
            </a:r>
          </a:p>
          <a:p>
            <a:pPr algn="l">
              <a:lnSpc>
                <a:spcPts val="2133"/>
              </a:lnSpc>
              <a:spcBef>
                <a:spcPct val="0"/>
              </a:spcBef>
            </a:pPr>
            <a:endParaRPr lang="en-US" sz="15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451"/>
              </a:lnSpc>
              <a:spcBef>
                <a:spcPct val="0"/>
              </a:spcBef>
            </a:pPr>
            <a:endParaRPr lang="en-US" sz="15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731"/>
              </a:lnSpc>
              <a:spcBef>
                <a:spcPct val="0"/>
              </a:spcBef>
            </a:pPr>
            <a:r>
              <a:rPr lang="en-US" sz="1951">
                <a:solidFill>
                  <a:srgbClr val="000000"/>
                </a:solidFill>
                <a:latin typeface="Open Sans Bold"/>
              </a:rPr>
              <a:t>5. Chatbot</a:t>
            </a:r>
          </a:p>
          <a:p>
            <a:pPr algn="l">
              <a:lnSpc>
                <a:spcPts val="2451"/>
              </a:lnSpc>
              <a:spcBef>
                <a:spcPct val="0"/>
              </a:spcBef>
            </a:pPr>
            <a:endParaRPr lang="en-US" sz="1951">
              <a:solidFill>
                <a:srgbClr val="000000"/>
              </a:solidFill>
              <a:latin typeface="Open Sans Bold"/>
            </a:endParaRPr>
          </a:p>
          <a:p>
            <a:pPr algn="l">
              <a:lnSpc>
                <a:spcPts val="2133"/>
              </a:lnSpc>
              <a:spcBef>
                <a:spcPct val="0"/>
              </a:spcBef>
            </a:pPr>
            <a:r>
              <a:rPr lang="en-US" sz="1524">
                <a:solidFill>
                  <a:srgbClr val="000000"/>
                </a:solidFill>
                <a:latin typeface="Open Sans"/>
              </a:rPr>
              <a:t>Objetivo: Fornecer acesso rápido e fácil à documentação do compliance através de um Chatbot.</a:t>
            </a:r>
          </a:p>
          <a:p>
            <a:pPr algn="l">
              <a:lnSpc>
                <a:spcPts val="2133"/>
              </a:lnSpc>
              <a:spcBef>
                <a:spcPct val="0"/>
              </a:spcBef>
            </a:pPr>
            <a:endParaRPr lang="en-US" sz="15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33"/>
              </a:lnSpc>
              <a:spcBef>
                <a:spcPct val="0"/>
              </a:spcBef>
            </a:pPr>
            <a:r>
              <a:rPr lang="en-US" sz="1524">
                <a:solidFill>
                  <a:srgbClr val="000000"/>
                </a:solidFill>
                <a:latin typeface="Open Sans"/>
              </a:rPr>
              <a:t>Plataforma: O chatbot será implementado em uma pagina Web, garantindo a melhor experiência e funcionalidade.</a:t>
            </a:r>
          </a:p>
          <a:p>
            <a:pPr algn="l">
              <a:lnSpc>
                <a:spcPts val="2133"/>
              </a:lnSpc>
              <a:spcBef>
                <a:spcPct val="0"/>
              </a:spcBef>
            </a:pPr>
            <a:endParaRPr lang="en-US" sz="15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33"/>
              </a:lnSpc>
              <a:spcBef>
                <a:spcPct val="0"/>
              </a:spcBef>
            </a:pPr>
            <a:r>
              <a:rPr lang="en-US" sz="1524">
                <a:solidFill>
                  <a:srgbClr val="000000"/>
                </a:solidFill>
                <a:latin typeface="Open Sans"/>
              </a:rPr>
              <a:t>Treinamento: O processo de treinamento do Chatbot inclui a alimentação com documentação relevante e a implementação de IA para responder as perguntas dos usuários de forma precisa e eficiente.</a:t>
            </a:r>
          </a:p>
          <a:p>
            <a:pPr algn="l">
              <a:lnSpc>
                <a:spcPts val="2133"/>
              </a:lnSpc>
              <a:spcBef>
                <a:spcPct val="0"/>
              </a:spcBef>
            </a:pPr>
            <a:endParaRPr lang="en-US" sz="15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33"/>
              </a:lnSpc>
              <a:spcBef>
                <a:spcPct val="0"/>
              </a:spcBef>
            </a:pPr>
            <a:r>
              <a:rPr lang="en-US" sz="1524">
                <a:solidFill>
                  <a:srgbClr val="000000"/>
                </a:solidFill>
                <a:latin typeface="Open Sans"/>
              </a:rPr>
              <a:t>Gestão de Compliance: Fornecer acesso à documentação do compliance através do Chatbot, respondendo às dúvidas dos usuários.</a:t>
            </a:r>
          </a:p>
          <a:p>
            <a:pPr algn="l">
              <a:lnSpc>
                <a:spcPts val="2133"/>
              </a:lnSpc>
              <a:spcBef>
                <a:spcPct val="0"/>
              </a:spcBef>
            </a:pPr>
            <a:r>
              <a:rPr lang="en-US" sz="1524">
                <a:solidFill>
                  <a:srgbClr val="000000"/>
                </a:solidFill>
                <a:latin typeface="Open Sans"/>
              </a:rPr>
              <a:t>Conclusão:</a:t>
            </a:r>
          </a:p>
          <a:p>
            <a:pPr algn="l">
              <a:lnSpc>
                <a:spcPts val="2133"/>
              </a:lnSpc>
              <a:spcBef>
                <a:spcPct val="0"/>
              </a:spcBef>
            </a:pPr>
            <a:endParaRPr lang="en-US" sz="15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33"/>
              </a:lnSpc>
              <a:spcBef>
                <a:spcPct val="0"/>
              </a:spcBef>
            </a:pPr>
            <a:endParaRPr lang="en-US" sz="1524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70951" y="628758"/>
            <a:ext cx="14513112" cy="72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7"/>
              </a:lnSpc>
              <a:spcBef>
                <a:spcPct val="0"/>
              </a:spcBef>
            </a:pPr>
            <a:r>
              <a:rPr lang="en-US" sz="4269">
                <a:solidFill>
                  <a:srgbClr val="000000"/>
                </a:solidFill>
                <a:latin typeface="Open Sans Bold"/>
              </a:rPr>
              <a:t>Explicação do diagrama da Arquitetura</a:t>
            </a:r>
          </a:p>
        </p:txBody>
      </p:sp>
    </p:spTree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33359" y="3057523"/>
            <a:ext cx="14236448" cy="327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4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4145"/>
              </a:lnSpc>
              <a:spcBef>
                <a:spcPct val="0"/>
              </a:spcBef>
            </a:pPr>
            <a:r>
              <a:rPr lang="en-US" sz="2961">
                <a:solidFill>
                  <a:srgbClr val="000000"/>
                </a:solidFill>
                <a:latin typeface="Open Sans Bold"/>
              </a:rPr>
              <a:t>6. Conclusão:</a:t>
            </a:r>
          </a:p>
          <a:p>
            <a:pPr algn="l">
              <a:lnSpc>
                <a:spcPts val="2864"/>
              </a:lnSpc>
              <a:spcBef>
                <a:spcPct val="0"/>
              </a:spcBef>
            </a:pPr>
            <a:endParaRPr lang="en-US" sz="2961">
              <a:solidFill>
                <a:srgbClr val="000000"/>
              </a:solidFill>
              <a:latin typeface="Open Sans Bold"/>
            </a:endParaRPr>
          </a:p>
          <a:p>
            <a:pPr algn="l">
              <a:lnSpc>
                <a:spcPts val="3291"/>
              </a:lnSpc>
              <a:spcBef>
                <a:spcPct val="0"/>
              </a:spcBef>
            </a:pPr>
            <a:r>
              <a:rPr lang="en-US" sz="2351">
                <a:solidFill>
                  <a:srgbClr val="000000"/>
                </a:solidFill>
                <a:latin typeface="Open Sans"/>
              </a:rPr>
              <a:t>A arquitetura proposta apresenta uma solução robusta e completa para o gerenciamento de treinamentos, com foco na eficiência, segurança e acessibilidade. A utilização de tecnologias modernas e uma estrutura de infraestrutura sólida garantem o funcionamento adequado do sistema e a satisfação dos usuários. O Chatbot, integrado à solução, oferece um canal de comunicação rápido e intuitivo para acessar informações importantes sobre o compliance.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7444" y="952500"/>
            <a:ext cx="14513112" cy="72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7"/>
              </a:lnSpc>
              <a:spcBef>
                <a:spcPct val="0"/>
              </a:spcBef>
            </a:pPr>
            <a:r>
              <a:rPr lang="en-US" sz="4269">
                <a:solidFill>
                  <a:srgbClr val="000000"/>
                </a:solidFill>
                <a:latin typeface="Open Sans Bold"/>
              </a:rPr>
              <a:t>Explicação do diagrama da Arquitetura</a:t>
            </a: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6046552" y="5943408"/>
            <a:ext cx="5615732" cy="4114800"/>
          </a:xfrm>
          <a:custGeom>
            <a:avLst/>
            <a:gdLst/>
            <a:ahLst/>
            <a:cxnLst/>
            <a:rect l="l" t="t" r="r" b="b"/>
            <a:pathLst>
              <a:path w="5615732" h="4114800">
                <a:moveTo>
                  <a:pt x="0" y="0"/>
                </a:moveTo>
                <a:lnTo>
                  <a:pt x="5615732" y="0"/>
                </a:lnTo>
                <a:lnTo>
                  <a:pt x="5615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366990" y="3615689"/>
            <a:ext cx="10974857" cy="1527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000000"/>
                </a:solidFill>
                <a:latin typeface="Open Sans Bold"/>
              </a:rPr>
              <a:t>Projeto 1: 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Open Sans Bold"/>
              </a:rPr>
              <a:t>Aplicação de Controle de Presença em Treinamentos</a:t>
            </a:r>
          </a:p>
        </p:txBody>
      </p:sp>
    </p:spTree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270007"/>
            <a:ext cx="7674068" cy="5206611"/>
          </a:xfrm>
          <a:custGeom>
            <a:avLst/>
            <a:gdLst/>
            <a:ahLst/>
            <a:cxnLst/>
            <a:rect l="l" t="t" r="r" b="b"/>
            <a:pathLst>
              <a:path w="7674068" h="5206611">
                <a:moveTo>
                  <a:pt x="0" y="0"/>
                </a:moveTo>
                <a:lnTo>
                  <a:pt x="7674068" y="0"/>
                </a:lnTo>
                <a:lnTo>
                  <a:pt x="7674068" y="5206611"/>
                </a:lnTo>
                <a:lnTo>
                  <a:pt x="0" y="5206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45722" y="2270007"/>
            <a:ext cx="8352646" cy="5206611"/>
          </a:xfrm>
          <a:custGeom>
            <a:avLst/>
            <a:gdLst/>
            <a:ahLst/>
            <a:cxnLst/>
            <a:rect l="l" t="t" r="r" b="b"/>
            <a:pathLst>
              <a:path w="8352646" h="5206611">
                <a:moveTo>
                  <a:pt x="0" y="0"/>
                </a:moveTo>
                <a:lnTo>
                  <a:pt x="8352646" y="0"/>
                </a:lnTo>
                <a:lnTo>
                  <a:pt x="8352646" y="5206611"/>
                </a:lnTo>
                <a:lnTo>
                  <a:pt x="0" y="5206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447" r="-290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5" name="Freeform 5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4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87665" y="722947"/>
            <a:ext cx="6586633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1. Funcionalidades Essenciais: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4819" y="1519931"/>
            <a:ext cx="15584117" cy="824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7"/>
              </a:lnSpc>
              <a:spcBef>
                <a:spcPct val="0"/>
              </a:spcBef>
            </a:pPr>
            <a:r>
              <a:rPr lang="en-US" sz="2148">
                <a:solidFill>
                  <a:srgbClr val="000000"/>
                </a:solidFill>
                <a:latin typeface="Open Sans Bold"/>
              </a:rPr>
              <a:t>Gerenciamento de Treinamentos:</a:t>
            </a:r>
          </a:p>
          <a:p>
            <a:pPr algn="l">
              <a:lnSpc>
                <a:spcPts val="3007"/>
              </a:lnSpc>
              <a:spcBef>
                <a:spcPct val="0"/>
              </a:spcBef>
            </a:pPr>
            <a:endParaRPr lang="en-US" sz="2148">
              <a:solidFill>
                <a:srgbClr val="000000"/>
              </a:solidFill>
              <a:latin typeface="Open Sans Bold"/>
            </a:endParaRPr>
          </a:p>
          <a:p>
            <a:pPr marL="463804" lvl="1" indent="-231902" algn="l">
              <a:lnSpc>
                <a:spcPts val="3007"/>
              </a:lnSpc>
              <a:spcBef>
                <a:spcPct val="0"/>
              </a:spcBef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Cadastro de novos treinamentos, incluindo título, descrição, alunos ,data, local, instrutor, apostilas (upload de arquivos PDF), etc.</a:t>
            </a:r>
          </a:p>
          <a:p>
            <a:pPr marL="463804" lvl="1" indent="-231902" algn="l">
              <a:lnSpc>
                <a:spcPts val="3007"/>
              </a:lnSpc>
              <a:spcBef>
                <a:spcPct val="0"/>
              </a:spcBef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Edição e exclusão de treinamentos e alunos.</a:t>
            </a:r>
          </a:p>
          <a:p>
            <a:pPr marL="463804" lvl="1" indent="-231902" algn="l">
              <a:lnSpc>
                <a:spcPts val="3007"/>
              </a:lnSpc>
              <a:spcBef>
                <a:spcPct val="0"/>
              </a:spcBef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Visualização de detalhes de cada treinamento.</a:t>
            </a:r>
          </a:p>
          <a:p>
            <a:pPr marL="463804" lvl="1" indent="-231902" algn="l">
              <a:lnSpc>
                <a:spcPts val="3007"/>
              </a:lnSpc>
              <a:spcBef>
                <a:spcPct val="0"/>
              </a:spcBef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Busca de treinamentos por título, data.</a:t>
            </a:r>
          </a:p>
          <a:p>
            <a:pPr marL="463804" lvl="1" indent="-231902" algn="l">
              <a:lnSpc>
                <a:spcPts val="3007"/>
              </a:lnSpc>
              <a:spcBef>
                <a:spcPct val="0"/>
              </a:spcBef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Listagem de treinamentos disponíveis para o usuário.</a:t>
            </a:r>
          </a:p>
          <a:p>
            <a:pPr marL="463804" lvl="1" indent="-231902" algn="l">
              <a:lnSpc>
                <a:spcPts val="3007"/>
              </a:lnSpc>
              <a:spcBef>
                <a:spcPct val="0"/>
              </a:spcBef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Prova de proficiência após a finalização de um treinamento.</a:t>
            </a:r>
          </a:p>
          <a:p>
            <a:pPr algn="l">
              <a:lnSpc>
                <a:spcPts val="3007"/>
              </a:lnSpc>
              <a:spcBef>
                <a:spcPct val="0"/>
              </a:spcBef>
            </a:pPr>
            <a:endParaRPr lang="en-US" sz="2148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007"/>
              </a:lnSpc>
              <a:spcBef>
                <a:spcPct val="0"/>
              </a:spcBef>
            </a:pPr>
            <a:r>
              <a:rPr lang="en-US" sz="2148">
                <a:solidFill>
                  <a:srgbClr val="000000"/>
                </a:solidFill>
                <a:latin typeface="Open Sans Bold"/>
              </a:rPr>
              <a:t>Controle de Presença:</a:t>
            </a:r>
          </a:p>
          <a:p>
            <a:pPr algn="l">
              <a:lnSpc>
                <a:spcPts val="3007"/>
              </a:lnSpc>
              <a:spcBef>
                <a:spcPct val="0"/>
              </a:spcBef>
            </a:pPr>
            <a:endParaRPr lang="en-US" sz="2148">
              <a:solidFill>
                <a:srgbClr val="000000"/>
              </a:solidFill>
              <a:latin typeface="Open Sans Bold"/>
            </a:endParaRPr>
          </a:p>
          <a:p>
            <a:pPr marL="463804" lvl="1" indent="-231902" algn="l">
              <a:lnSpc>
                <a:spcPts val="3007"/>
              </a:lnSpc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Leitor de QR Code para validação de presença no início e fim do treinamento.</a:t>
            </a:r>
          </a:p>
          <a:p>
            <a:pPr marL="463804" lvl="1" indent="-231902" algn="l">
              <a:lnSpc>
                <a:spcPts val="3007"/>
              </a:lnSpc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Registro automático da presença do usuário no treinamento.</a:t>
            </a:r>
          </a:p>
          <a:p>
            <a:pPr marL="463804" lvl="1" indent="-231902" algn="l">
              <a:lnSpc>
                <a:spcPts val="3007"/>
              </a:lnSpc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Exibição do histórico de presenças do usuário em todos os treinamentos.</a:t>
            </a:r>
          </a:p>
          <a:p>
            <a:pPr marL="463804" lvl="1" indent="-231902" algn="l">
              <a:lnSpc>
                <a:spcPts val="3007"/>
              </a:lnSpc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Notificações para o usuário sobre treinamentos próximos e sua presença.</a:t>
            </a:r>
          </a:p>
          <a:p>
            <a:pPr algn="l">
              <a:lnSpc>
                <a:spcPts val="3007"/>
              </a:lnSpc>
              <a:spcBef>
                <a:spcPct val="0"/>
              </a:spcBef>
            </a:pPr>
            <a:endParaRPr lang="en-US" sz="2148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007"/>
              </a:lnSpc>
              <a:spcBef>
                <a:spcPct val="0"/>
              </a:spcBef>
            </a:pPr>
            <a:r>
              <a:rPr lang="en-US" sz="2148">
                <a:solidFill>
                  <a:srgbClr val="000000"/>
                </a:solidFill>
                <a:latin typeface="Open Sans Bold"/>
              </a:rPr>
              <a:t>Relatórios e Análises(Somente para o professor):</a:t>
            </a:r>
          </a:p>
          <a:p>
            <a:pPr algn="l">
              <a:lnSpc>
                <a:spcPts val="3007"/>
              </a:lnSpc>
              <a:spcBef>
                <a:spcPct val="0"/>
              </a:spcBef>
            </a:pPr>
            <a:endParaRPr lang="en-US" sz="2148">
              <a:solidFill>
                <a:srgbClr val="000000"/>
              </a:solidFill>
              <a:latin typeface="Open Sans Bold"/>
            </a:endParaRPr>
          </a:p>
          <a:p>
            <a:pPr marL="463804" lvl="1" indent="-231902" algn="l">
              <a:lnSpc>
                <a:spcPts val="3007"/>
              </a:lnSpc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Relatórios  e DashBoards sobre a frequência e notas de treinamentos por usuário.</a:t>
            </a:r>
          </a:p>
          <a:p>
            <a:pPr marL="463804" lvl="1" indent="-231902" algn="l">
              <a:lnSpc>
                <a:spcPts val="3007"/>
              </a:lnSpc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Relatórios sobre a taxa de presença e notas nos treinamentos.</a:t>
            </a:r>
          </a:p>
          <a:p>
            <a:pPr marL="463804" lvl="1" indent="-231902" algn="l">
              <a:lnSpc>
                <a:spcPts val="3007"/>
              </a:lnSpc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Análises de dados para identificar tendências e áreas de melhoria nos treinamentos.</a:t>
            </a:r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16573"/>
            <a:ext cx="15455853" cy="8035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744"/>
              </a:lnSpc>
              <a:spcBef>
                <a:spcPct val="0"/>
              </a:spcBef>
            </a:pPr>
            <a:r>
              <a:rPr lang="en-US" sz="2674">
                <a:solidFill>
                  <a:srgbClr val="000000"/>
                </a:solidFill>
                <a:latin typeface="Open Sans Bold"/>
              </a:rPr>
              <a:t>Interface do Usuário (UI):</a:t>
            </a:r>
          </a:p>
          <a:p>
            <a:pPr algn="l">
              <a:lnSpc>
                <a:spcPts val="3744"/>
              </a:lnSpc>
              <a:spcBef>
                <a:spcPct val="0"/>
              </a:spcBef>
            </a:pPr>
            <a:endParaRPr lang="en-US" sz="2674">
              <a:solidFill>
                <a:srgbClr val="000000"/>
              </a:solidFill>
              <a:latin typeface="Open Sans Bold"/>
            </a:endParaRPr>
          </a:p>
          <a:p>
            <a:pPr marL="577406" lvl="1" indent="-288703" algn="l">
              <a:lnSpc>
                <a:spcPts val="3744"/>
              </a:lnSpc>
              <a:buFont typeface="Arial"/>
              <a:buChar char="•"/>
            </a:pPr>
            <a:r>
              <a:rPr lang="en-US" sz="2674">
                <a:solidFill>
                  <a:srgbClr val="000000"/>
                </a:solidFill>
                <a:latin typeface="Open Sans"/>
              </a:rPr>
              <a:t>Interface intuitiva e amigável para acesso aos treinamentos, leitura de QR Code e visualização de presença.</a:t>
            </a:r>
          </a:p>
          <a:p>
            <a:pPr marL="577406" lvl="1" indent="-288703" algn="l">
              <a:lnSpc>
                <a:spcPts val="3744"/>
              </a:lnSpc>
              <a:buFont typeface="Arial"/>
              <a:buChar char="•"/>
            </a:pPr>
            <a:r>
              <a:rPr lang="en-US" sz="2674">
                <a:solidFill>
                  <a:srgbClr val="000000"/>
                </a:solidFill>
                <a:latin typeface="Open Sans"/>
              </a:rPr>
              <a:t>Design responsivo para diferentes dispositivos (desktop, tablet, mobile).</a:t>
            </a:r>
          </a:p>
          <a:p>
            <a:pPr marL="577406" lvl="1" indent="-288703" algn="l">
              <a:lnSpc>
                <a:spcPts val="3744"/>
              </a:lnSpc>
              <a:buFont typeface="Arial"/>
              <a:buChar char="•"/>
            </a:pPr>
            <a:r>
              <a:rPr lang="en-US" sz="2674">
                <a:solidFill>
                  <a:srgbClr val="000000"/>
                </a:solidFill>
                <a:latin typeface="Open Sans"/>
              </a:rPr>
              <a:t>Layout claro e organizado para apresentar informações de forma eficiente.</a:t>
            </a:r>
          </a:p>
          <a:p>
            <a:pPr marL="577406" lvl="1" indent="-288703" algn="l">
              <a:lnSpc>
                <a:spcPts val="3744"/>
              </a:lnSpc>
              <a:buFont typeface="Arial"/>
              <a:buChar char="•"/>
            </a:pPr>
            <a:r>
              <a:rPr lang="en-US" sz="2674">
                <a:solidFill>
                  <a:srgbClr val="000000"/>
                </a:solidFill>
                <a:latin typeface="Open Sans"/>
              </a:rPr>
              <a:t>Botões de ação intuitivos e visíveis para facilitar a navegação.</a:t>
            </a:r>
          </a:p>
          <a:p>
            <a:pPr algn="l">
              <a:lnSpc>
                <a:spcPts val="3744"/>
              </a:lnSpc>
            </a:pPr>
            <a:endParaRPr lang="en-US" sz="267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744"/>
              </a:lnSpc>
              <a:spcBef>
                <a:spcPct val="0"/>
              </a:spcBef>
            </a:pPr>
            <a:r>
              <a:rPr lang="en-US" sz="2674">
                <a:solidFill>
                  <a:srgbClr val="000000"/>
                </a:solidFill>
                <a:latin typeface="Open Sans Bold"/>
              </a:rPr>
              <a:t>Experiência do Usuário (UX):</a:t>
            </a:r>
          </a:p>
          <a:p>
            <a:pPr algn="l">
              <a:lnSpc>
                <a:spcPts val="3744"/>
              </a:lnSpc>
              <a:spcBef>
                <a:spcPct val="0"/>
              </a:spcBef>
            </a:pPr>
            <a:endParaRPr lang="en-US" sz="2674">
              <a:solidFill>
                <a:srgbClr val="000000"/>
              </a:solidFill>
              <a:latin typeface="Open Sans Bold"/>
            </a:endParaRPr>
          </a:p>
          <a:p>
            <a:pPr marL="577406" lvl="1" indent="-288703" algn="l">
              <a:lnSpc>
                <a:spcPts val="3744"/>
              </a:lnSpc>
              <a:buFont typeface="Arial"/>
              <a:buChar char="•"/>
            </a:pPr>
            <a:r>
              <a:rPr lang="en-US" sz="2674">
                <a:solidFill>
                  <a:srgbClr val="000000"/>
                </a:solidFill>
                <a:latin typeface="Open Sans"/>
              </a:rPr>
              <a:t>Fluxo de trabalho otimizado para registro de presença e acesso a informações sobre treinamentos.</a:t>
            </a:r>
          </a:p>
          <a:p>
            <a:pPr marL="577406" lvl="1" indent="-288703" algn="l">
              <a:lnSpc>
                <a:spcPts val="3744"/>
              </a:lnSpc>
              <a:buFont typeface="Arial"/>
              <a:buChar char="•"/>
            </a:pPr>
            <a:r>
              <a:rPr lang="en-US" sz="2674">
                <a:solidFill>
                  <a:srgbClr val="000000"/>
                </a:solidFill>
                <a:latin typeface="Open Sans"/>
              </a:rPr>
              <a:t>Feedback claro para todas as ações do usuário, como leitura do QR Code e registro de presença.</a:t>
            </a:r>
          </a:p>
          <a:p>
            <a:pPr marL="577406" lvl="1" indent="-288703" algn="l">
              <a:lnSpc>
                <a:spcPts val="3744"/>
              </a:lnSpc>
              <a:buFont typeface="Arial"/>
              <a:buChar char="•"/>
            </a:pPr>
            <a:r>
              <a:rPr lang="en-US" sz="2674">
                <a:solidFill>
                  <a:srgbClr val="000000"/>
                </a:solidFill>
                <a:latin typeface="Open Sans"/>
              </a:rPr>
              <a:t>Tempo de carregamento rápido e performance responsiva para garantir uma experiência fluida.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77438" y="474344"/>
            <a:ext cx="5314842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 2. Requisitos de Design: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5" name="Freeform 5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74344"/>
            <a:ext cx="13128168" cy="927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208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252"/>
              </a:lnSpc>
              <a:spcBef>
                <a:spcPct val="0"/>
              </a:spcBef>
            </a:pPr>
            <a:r>
              <a:rPr lang="en-US" sz="2323" u="none" strike="noStrike">
                <a:solidFill>
                  <a:srgbClr val="000000"/>
                </a:solidFill>
                <a:latin typeface="Open Sans Bold"/>
              </a:rPr>
              <a:t>Autenticação e Autorização:</a:t>
            </a:r>
          </a:p>
          <a:p>
            <a:pPr algn="l">
              <a:lnSpc>
                <a:spcPts val="3252"/>
              </a:lnSpc>
              <a:spcBef>
                <a:spcPct val="0"/>
              </a:spcBef>
            </a:pPr>
            <a:endParaRPr lang="en-US" sz="2323" u="none" strike="noStrike">
              <a:solidFill>
                <a:srgbClr val="000000"/>
              </a:solidFill>
              <a:latin typeface="Open Sans Bold"/>
            </a:endParaRPr>
          </a:p>
          <a:p>
            <a:pPr marL="501597" lvl="1" indent="-250799" algn="l">
              <a:lnSpc>
                <a:spcPts val="3252"/>
              </a:lnSpc>
              <a:buFont typeface="Arial"/>
              <a:buChar char="•"/>
            </a:pPr>
            <a:r>
              <a:rPr lang="en-US" sz="2323" u="none" strike="noStrike">
                <a:solidFill>
                  <a:srgbClr val="000000"/>
                </a:solidFill>
                <a:latin typeface="Open Sans"/>
              </a:rPr>
              <a:t>Implementação de login seguro para acesso à aplicação.</a:t>
            </a:r>
          </a:p>
          <a:p>
            <a:pPr marL="501597" lvl="1" indent="-250799" algn="l">
              <a:lnSpc>
                <a:spcPts val="3252"/>
              </a:lnSpc>
              <a:buFont typeface="Arial"/>
              <a:buChar char="•"/>
            </a:pPr>
            <a:r>
              <a:rPr lang="en-US" sz="2323" u="none" strike="noStrike">
                <a:solidFill>
                  <a:srgbClr val="000000"/>
                </a:solidFill>
                <a:latin typeface="Open Sans"/>
              </a:rPr>
              <a:t>Controle de acesso baseado em perfis de usuário para garantir a segurança dos dados e funcionalidades.</a:t>
            </a:r>
          </a:p>
          <a:p>
            <a:pPr marL="501597" lvl="1" indent="-250799" algn="l">
              <a:lnSpc>
                <a:spcPts val="3252"/>
              </a:lnSpc>
              <a:buFont typeface="Arial"/>
              <a:buChar char="•"/>
            </a:pPr>
            <a:endParaRPr lang="en-US" sz="2323" u="none" strike="noStrike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252"/>
              </a:lnSpc>
            </a:pPr>
            <a:r>
              <a:rPr lang="en-US" sz="2323" u="none" strike="noStrike">
                <a:solidFill>
                  <a:srgbClr val="000000"/>
                </a:solidFill>
                <a:latin typeface="Open Sans Bold"/>
              </a:rPr>
              <a:t>Testes de Integração:</a:t>
            </a:r>
          </a:p>
          <a:p>
            <a:pPr algn="l">
              <a:lnSpc>
                <a:spcPts val="3252"/>
              </a:lnSpc>
            </a:pPr>
            <a:endParaRPr lang="en-US" sz="2323" u="none" strike="noStrike">
              <a:solidFill>
                <a:srgbClr val="000000"/>
              </a:solidFill>
              <a:latin typeface="Open Sans Bold"/>
            </a:endParaRPr>
          </a:p>
          <a:p>
            <a:pPr marL="501597" lvl="1" indent="-250799" algn="l">
              <a:lnSpc>
                <a:spcPts val="3252"/>
              </a:lnSpc>
              <a:buFont typeface="Arial"/>
              <a:buChar char="•"/>
            </a:pPr>
            <a:r>
              <a:rPr lang="en-US" sz="2323" u="none" strike="noStrike">
                <a:solidFill>
                  <a:srgbClr val="000000"/>
                </a:solidFill>
                <a:latin typeface="Open Sans"/>
              </a:rPr>
              <a:t>Testes realizados para verificar se os diferentes componentes da aplicação (leitor de QR Code, banco de dados, etc.) funcionam em conjunto.</a:t>
            </a:r>
          </a:p>
          <a:p>
            <a:pPr algn="l">
              <a:lnSpc>
                <a:spcPts val="3252"/>
              </a:lnSpc>
            </a:pPr>
            <a:endParaRPr lang="en-US" sz="2323" u="none" strike="noStrike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252"/>
              </a:lnSpc>
            </a:pPr>
            <a:r>
              <a:rPr lang="en-US" sz="2323" u="none" strike="noStrike">
                <a:solidFill>
                  <a:srgbClr val="000000"/>
                </a:solidFill>
                <a:latin typeface="Open Sans Bold"/>
              </a:rPr>
              <a:t>Testes de Regressão:</a:t>
            </a:r>
          </a:p>
          <a:p>
            <a:pPr algn="l">
              <a:lnSpc>
                <a:spcPts val="3252"/>
              </a:lnSpc>
            </a:pPr>
            <a:endParaRPr lang="en-US" sz="2323" u="none" strike="noStrike">
              <a:solidFill>
                <a:srgbClr val="000000"/>
              </a:solidFill>
              <a:latin typeface="Open Sans Bold"/>
            </a:endParaRPr>
          </a:p>
          <a:p>
            <a:pPr marL="501597" lvl="1" indent="-250799" algn="l">
              <a:lnSpc>
                <a:spcPts val="3252"/>
              </a:lnSpc>
              <a:buFont typeface="Arial"/>
              <a:buChar char="•"/>
            </a:pPr>
            <a:r>
              <a:rPr lang="en-US" sz="2323" u="none" strike="noStrike">
                <a:solidFill>
                  <a:srgbClr val="000000"/>
                </a:solidFill>
                <a:latin typeface="Open Sans"/>
              </a:rPr>
              <a:t>Testes realizados para garantir que alterações no código não impactam funcionalidades já implementadas.</a:t>
            </a:r>
          </a:p>
          <a:p>
            <a:pPr algn="l">
              <a:lnSpc>
                <a:spcPts val="3252"/>
              </a:lnSpc>
            </a:pPr>
            <a:endParaRPr lang="en-US" sz="2323" u="none" strike="noStrike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252"/>
              </a:lnSpc>
            </a:pPr>
            <a:r>
              <a:rPr lang="en-US" sz="2323" u="none" strike="noStrike">
                <a:solidFill>
                  <a:srgbClr val="000000"/>
                </a:solidFill>
                <a:latin typeface="Open Sans Bold"/>
              </a:rPr>
              <a:t>Testes de Segurança:</a:t>
            </a:r>
          </a:p>
          <a:p>
            <a:pPr algn="l">
              <a:lnSpc>
                <a:spcPts val="3252"/>
              </a:lnSpc>
            </a:pPr>
            <a:endParaRPr lang="en-US" sz="2323" u="none" strike="noStrike">
              <a:solidFill>
                <a:srgbClr val="000000"/>
              </a:solidFill>
              <a:latin typeface="Open Sans Bold"/>
            </a:endParaRPr>
          </a:p>
          <a:p>
            <a:pPr marL="501597" lvl="1" indent="-250799" algn="l">
              <a:lnSpc>
                <a:spcPts val="3252"/>
              </a:lnSpc>
              <a:buFont typeface="Arial"/>
              <a:buChar char="•"/>
            </a:pPr>
            <a:r>
              <a:rPr lang="en-US" sz="2323" u="none" strike="noStrike">
                <a:solidFill>
                  <a:srgbClr val="000000"/>
                </a:solidFill>
                <a:latin typeface="Open Sans"/>
              </a:rPr>
              <a:t>Testes realizados para verificar se a aplicação está protegida contra ataques e vulnerabilidades.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668134" y="474344"/>
            <a:ext cx="6133451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 3. Requisitos de Segurança: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5" name="Freeform 5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565208" y="5870540"/>
            <a:ext cx="6241644" cy="4347993"/>
          </a:xfrm>
          <a:custGeom>
            <a:avLst/>
            <a:gdLst/>
            <a:ahLst/>
            <a:cxnLst/>
            <a:rect l="l" t="t" r="r" b="b"/>
            <a:pathLst>
              <a:path w="6241644" h="4347993">
                <a:moveTo>
                  <a:pt x="0" y="0"/>
                </a:moveTo>
                <a:lnTo>
                  <a:pt x="6241645" y="0"/>
                </a:lnTo>
                <a:lnTo>
                  <a:pt x="6241645" y="4347993"/>
                </a:lnTo>
                <a:lnTo>
                  <a:pt x="0" y="4347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57374" y="3519071"/>
            <a:ext cx="16101926" cy="209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000000"/>
                </a:solidFill>
                <a:latin typeface="Open Sans Bold"/>
              </a:rPr>
              <a:t>Projeto 2: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 Chatbot com IA Generativa para Compliance</a:t>
            </a:r>
          </a:p>
          <a:p>
            <a:pPr algn="ctr">
              <a:lnSpc>
                <a:spcPts val="4479"/>
              </a:lnSpc>
            </a:pPr>
            <a:endParaRPr lang="en-US" sz="3399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04045" y="1889988"/>
            <a:ext cx="13454334" cy="768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81"/>
              </a:lnSpc>
            </a:pPr>
            <a:r>
              <a:rPr lang="en-US" sz="2915">
                <a:solidFill>
                  <a:srgbClr val="000000"/>
                </a:solidFill>
                <a:latin typeface="Open Sans Bold"/>
              </a:rPr>
              <a:t>Processamento de Linguagem Natural (PNL):</a:t>
            </a:r>
          </a:p>
          <a:p>
            <a:pPr algn="just">
              <a:lnSpc>
                <a:spcPts val="4081"/>
              </a:lnSpc>
            </a:pPr>
            <a:endParaRPr lang="en-US" sz="2915">
              <a:solidFill>
                <a:srgbClr val="000000"/>
              </a:solidFill>
              <a:latin typeface="Open Sans Bold"/>
            </a:endParaRPr>
          </a:p>
          <a:p>
            <a:pPr marL="629396" lvl="1" indent="-314698" algn="just">
              <a:lnSpc>
                <a:spcPts val="4081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Open Sans"/>
              </a:rPr>
              <a:t>Capacidade de entender e interpretar perguntas dos usuários em linguagem natural.</a:t>
            </a:r>
          </a:p>
          <a:p>
            <a:pPr marL="629396" lvl="1" indent="-314698" algn="just">
              <a:lnSpc>
                <a:spcPts val="4081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Open Sans"/>
              </a:rPr>
              <a:t>Analisar o contexto e identificar a intenção por trás das perguntas.</a:t>
            </a:r>
          </a:p>
          <a:p>
            <a:pPr marL="629396" lvl="1" indent="-314698" algn="just">
              <a:lnSpc>
                <a:spcPts val="4081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Open Sans"/>
              </a:rPr>
              <a:t>Gerar respostas relevantes e informativas com base no conteúdo dos PDFs de compliance.</a:t>
            </a:r>
          </a:p>
          <a:p>
            <a:pPr algn="just">
              <a:lnSpc>
                <a:spcPts val="4081"/>
              </a:lnSpc>
            </a:pPr>
            <a:endParaRPr lang="en-US" sz="2915">
              <a:solidFill>
                <a:srgbClr val="000000"/>
              </a:solidFill>
              <a:latin typeface="Open Sans"/>
            </a:endParaRPr>
          </a:p>
          <a:p>
            <a:pPr algn="just">
              <a:lnSpc>
                <a:spcPts val="4081"/>
              </a:lnSpc>
            </a:pPr>
            <a:r>
              <a:rPr lang="en-US" sz="2915">
                <a:solidFill>
                  <a:srgbClr val="000000"/>
                </a:solidFill>
                <a:latin typeface="Open Sans Bold"/>
              </a:rPr>
              <a:t>Base de Conhecimento:</a:t>
            </a:r>
          </a:p>
          <a:p>
            <a:pPr algn="just">
              <a:lnSpc>
                <a:spcPts val="4081"/>
              </a:lnSpc>
            </a:pPr>
            <a:endParaRPr lang="en-US" sz="2915">
              <a:solidFill>
                <a:srgbClr val="000000"/>
              </a:solidFill>
              <a:latin typeface="Open Sans Bold"/>
            </a:endParaRPr>
          </a:p>
          <a:p>
            <a:pPr marL="629396" lvl="1" indent="-314698" algn="just">
              <a:lnSpc>
                <a:spcPts val="4081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Open Sans"/>
              </a:rPr>
              <a:t>Integração com PDFs de compliance da empresa para construir uma base de conhecimento completa.</a:t>
            </a:r>
          </a:p>
          <a:p>
            <a:pPr marL="629396" lvl="1" indent="-314698" algn="just">
              <a:lnSpc>
                <a:spcPts val="4081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Open Sans"/>
              </a:rPr>
              <a:t>Indexação e organização dos dados dos PDFs para facilitar a pesquisa e a busca por informações.</a:t>
            </a:r>
          </a:p>
          <a:p>
            <a:pPr algn="just">
              <a:lnSpc>
                <a:spcPts val="4081"/>
              </a:lnSpc>
            </a:pPr>
            <a:endParaRPr lang="en-US" sz="2915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587665" y="722947"/>
            <a:ext cx="6586633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1. Funcionalidades Essenciais:</a:t>
            </a:r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2619</Words>
  <Application>Microsoft Office PowerPoint</Application>
  <PresentationFormat>Personalizar</PresentationFormat>
  <Paragraphs>314</Paragraphs>
  <Slides>40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8" baseType="lpstr">
      <vt:lpstr>Nourd</vt:lpstr>
      <vt:lpstr>Arial</vt:lpstr>
      <vt:lpstr>Calibri</vt:lpstr>
      <vt:lpstr>Montserrat Light Bold</vt:lpstr>
      <vt:lpstr>Open Sans Bold</vt:lpstr>
      <vt:lpstr>Open Sans</vt:lpstr>
      <vt:lpstr>Nourd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Sprint02</dc:title>
  <cp:lastModifiedBy>Carlos Ponchirolli</cp:lastModifiedBy>
  <cp:revision>3</cp:revision>
  <dcterms:created xsi:type="dcterms:W3CDTF">2006-08-16T00:00:00Z</dcterms:created>
  <dcterms:modified xsi:type="dcterms:W3CDTF">2024-05-24T23:03:35Z</dcterms:modified>
  <dc:identifier>DAGGFWsrhbg</dc:identifier>
</cp:coreProperties>
</file>